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43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6" r:id="rId12"/>
    <p:sldId id="267" r:id="rId13"/>
    <p:sldId id="268" r:id="rId14"/>
    <p:sldId id="270" r:id="rId15"/>
    <p:sldId id="271" r:id="rId16"/>
    <p:sldId id="296" r:id="rId17"/>
    <p:sldId id="272" r:id="rId18"/>
    <p:sldId id="273" r:id="rId19"/>
    <p:sldId id="269" r:id="rId20"/>
    <p:sldId id="274" r:id="rId21"/>
    <p:sldId id="280" r:id="rId22"/>
    <p:sldId id="281" r:id="rId23"/>
    <p:sldId id="282" r:id="rId24"/>
    <p:sldId id="283" r:id="rId25"/>
    <p:sldId id="284" r:id="rId26"/>
    <p:sldId id="285" r:id="rId27"/>
    <p:sldId id="286" r:id="rId28"/>
    <p:sldId id="276" r:id="rId29"/>
    <p:sldId id="287" r:id="rId30"/>
    <p:sldId id="288" r:id="rId31"/>
    <p:sldId id="297" r:id="rId32"/>
    <p:sldId id="292" r:id="rId33"/>
    <p:sldId id="293" r:id="rId34"/>
    <p:sldId id="290" r:id="rId35"/>
    <p:sldId id="291" r:id="rId36"/>
    <p:sldId id="294" r:id="rId37"/>
    <p:sldId id="295" r:id="rId38"/>
    <p:sldId id="275" r:id="rId39"/>
    <p:sldId id="277" r:id="rId40"/>
    <p:sldId id="278" r:id="rId41"/>
    <p:sldId id="279" r:id="rId4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268" autoAdjust="0"/>
    <p:restoredTop sz="94660"/>
  </p:normalViewPr>
  <p:slideViewPr>
    <p:cSldViewPr>
      <p:cViewPr varScale="1">
        <p:scale>
          <a:sx n="74" d="100"/>
          <a:sy n="74" d="100"/>
        </p:scale>
        <p:origin x="-4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597142B-B925-4A40-9A09-7B35021715C4}" type="datetimeFigureOut">
              <a:rPr lang="en-US" smtClean="0"/>
              <a:pPr/>
              <a:t>10/09/2009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68ADE8-7DE0-41ED-8FF7-EAD0BA6DF62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68ADE8-7DE0-41ED-8FF7-EAD0BA6DF62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10/09/2009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10/09/2009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10/09/2009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10/09/2009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10/09/2009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10/09/2009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10/09/2009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10/09/2009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10/09/2009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10/09/2009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1D8BD707-D9CF-40AE-B4C6-C98DA3205C09}" type="datetimeFigureOut">
              <a:rPr lang="en-US" smtClean="0"/>
              <a:pPr/>
              <a:t>10/09/2009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10/09/2009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9600" y="4572000"/>
            <a:ext cx="4105275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2286000" y="1905000"/>
            <a:ext cx="5562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Ethical issues in Research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153400" cy="80803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Institutional Ethics Committee (IEC)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95400"/>
            <a:ext cx="8153400" cy="5178552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Functions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dirty="0" smtClean="0"/>
              <a:t>To resolve ethical dilemmas</a:t>
            </a:r>
          </a:p>
          <a:p>
            <a:r>
              <a:rPr lang="en-US" dirty="0" smtClean="0"/>
              <a:t>To safeguard dignity, rights, safety &amp; well being of  actual &amp; potential participants</a:t>
            </a:r>
          </a:p>
          <a:p>
            <a:r>
              <a:rPr lang="en-US" dirty="0" smtClean="0"/>
              <a:t>Taking care of principle of ethics</a:t>
            </a:r>
          </a:p>
          <a:p>
            <a:r>
              <a:rPr lang="en-US" dirty="0" smtClean="0"/>
              <a:t>To support the researcher in ethical issues</a:t>
            </a:r>
          </a:p>
          <a:p>
            <a:r>
              <a:rPr lang="en-US" dirty="0" smtClean="0"/>
              <a:t>To examine compliance with all regulatory requirements, applicable guidelines and laws</a:t>
            </a:r>
          </a:p>
          <a:p>
            <a:r>
              <a:rPr lang="en-US" dirty="0" smtClean="0"/>
              <a:t>Ethical clearance irrespective of  funding agency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7467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Composition of IEC</a:t>
            </a:r>
            <a:br>
              <a:rPr lang="en-US" b="1" dirty="0" smtClean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534400" cy="533095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7-9 members</a:t>
            </a:r>
          </a:p>
          <a:p>
            <a:pPr>
              <a:buNone/>
            </a:pPr>
            <a:endParaRPr lang="en-US" dirty="0" smtClean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 Chairperson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1-2 basic medical scientists.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1-2 clinicians from various Institutes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One legal expert or retired judge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One social scientist / representative of NGO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One philosopher / ethicist / theologian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One lay person from the community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Member-Secretary</a:t>
            </a:r>
          </a:p>
          <a:p>
            <a:pPr marL="457200" indent="-457200">
              <a:buNone/>
            </a:pPr>
            <a:r>
              <a:rPr lang="en-US" dirty="0" smtClean="0"/>
              <a:t>    </a:t>
            </a:r>
          </a:p>
          <a:p>
            <a:pPr marL="457200" indent="-457200">
              <a:buNone/>
            </a:pPr>
            <a:r>
              <a:rPr lang="en-US" dirty="0" smtClean="0"/>
              <a:t>Subject expert/ Independent consultants</a:t>
            </a:r>
          </a:p>
          <a:p>
            <a:pPr>
              <a:buNone/>
            </a:pPr>
            <a:endParaRPr lang="en-US" dirty="0" smtClean="0"/>
          </a:p>
          <a:p>
            <a:r>
              <a:rPr lang="en-US" b="1" dirty="0" smtClean="0"/>
              <a:t>Duration of Membership – 2-3 years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991600" cy="73183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Application Procedures &amp; Documents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609600"/>
            <a:ext cx="8915400" cy="6248400"/>
          </a:xfrm>
        </p:spPr>
        <p:txBody>
          <a:bodyPr>
            <a:noAutofit/>
          </a:bodyPr>
          <a:lstStyle/>
          <a:p>
            <a:r>
              <a:rPr lang="en-US" sz="1600" dirty="0" smtClean="0"/>
              <a:t>Prescribed application form</a:t>
            </a:r>
          </a:p>
          <a:p>
            <a:r>
              <a:rPr lang="en-US" sz="1600" dirty="0" smtClean="0"/>
              <a:t>Name of  applicant with designation </a:t>
            </a:r>
          </a:p>
          <a:p>
            <a:r>
              <a:rPr lang="en-US" sz="1600" dirty="0" smtClean="0"/>
              <a:t>Name of  Institute/ Hospital / Field area where research will be conducted.</a:t>
            </a:r>
          </a:p>
          <a:p>
            <a:r>
              <a:rPr lang="en-US" sz="1600" dirty="0" smtClean="0"/>
              <a:t>Approval of  HOD/ Institution</a:t>
            </a:r>
          </a:p>
          <a:p>
            <a:r>
              <a:rPr lang="en-US" sz="1600" dirty="0" smtClean="0"/>
              <a:t>Protocol of  proposed research</a:t>
            </a:r>
          </a:p>
          <a:p>
            <a:r>
              <a:rPr lang="en-US" sz="1600" dirty="0" smtClean="0"/>
              <a:t>Ethical issues in study &amp; plans to address these issues.</a:t>
            </a:r>
          </a:p>
          <a:p>
            <a:r>
              <a:rPr lang="en-US" sz="1600" dirty="0" smtClean="0"/>
              <a:t>Proposal should be submitted with all relevant enclosures like </a:t>
            </a:r>
            <a:r>
              <a:rPr lang="en-US" sz="1600" dirty="0" err="1" smtClean="0"/>
              <a:t>proformas</a:t>
            </a:r>
            <a:r>
              <a:rPr lang="en-US" sz="1600" dirty="0" smtClean="0"/>
              <a:t>, case report forms, questionnaires, follow - up cards, etc.</a:t>
            </a:r>
          </a:p>
          <a:p>
            <a:r>
              <a:rPr lang="en-US" sz="1600" dirty="0" smtClean="0"/>
              <a:t>Informed consent process, including patient information sheet and informed consent form in local language(s).</a:t>
            </a:r>
          </a:p>
          <a:p>
            <a:r>
              <a:rPr lang="en-US" sz="1600" dirty="0" smtClean="0"/>
              <a:t>For any drug / device trial, all relevant pre-clinical animal data and clinical trial data from other </a:t>
            </a:r>
            <a:r>
              <a:rPr lang="en-US" sz="1600" dirty="0" err="1" smtClean="0"/>
              <a:t>centres</a:t>
            </a:r>
            <a:r>
              <a:rPr lang="en-US" sz="1600" dirty="0" smtClean="0"/>
              <a:t> within country / countries, if available.</a:t>
            </a:r>
          </a:p>
          <a:p>
            <a:r>
              <a:rPr lang="en-US" sz="1600" dirty="0" smtClean="0"/>
              <a:t>Curriculum vitae of all the investigators with relevant publications in last five years.</a:t>
            </a:r>
          </a:p>
          <a:p>
            <a:r>
              <a:rPr lang="en-US" sz="1600" dirty="0" smtClean="0"/>
              <a:t>Any regulatory clearances required.</a:t>
            </a:r>
          </a:p>
          <a:p>
            <a:r>
              <a:rPr lang="en-US" sz="1600" dirty="0" smtClean="0"/>
              <a:t> Source of funding and financial requirements for the project.</a:t>
            </a:r>
          </a:p>
          <a:p>
            <a:r>
              <a:rPr lang="en-US" sz="1600" dirty="0" smtClean="0"/>
              <a:t>Other financial issues including those related to insurance</a:t>
            </a:r>
          </a:p>
          <a:p>
            <a:r>
              <a:rPr lang="en-US" sz="1600" dirty="0" smtClean="0"/>
              <a:t>An agreement to report only Serious Adverse Events (SAE) to IEC.</a:t>
            </a:r>
          </a:p>
          <a:p>
            <a:r>
              <a:rPr lang="en-US" sz="1600" dirty="0" smtClean="0"/>
              <a:t>Statement of conflicts of interest, if any.</a:t>
            </a:r>
          </a:p>
          <a:p>
            <a:r>
              <a:rPr lang="en-US" sz="1600" dirty="0" smtClean="0"/>
              <a:t>Agreement to comply with the relevant national and applicable international guidelines.</a:t>
            </a:r>
          </a:p>
          <a:p>
            <a:r>
              <a:rPr lang="en-US" sz="1600" dirty="0" smtClean="0"/>
              <a:t>A statement describing any compensation for study participation (including expenses and 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0"/>
            <a:ext cx="7467600" cy="65563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Review procedures: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85800"/>
            <a:ext cx="7543800" cy="6324600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Proposals sent to members at least 2 wks in advance</a:t>
            </a:r>
          </a:p>
          <a:p>
            <a:endParaRPr lang="en-US" sz="2000" dirty="0" smtClean="0"/>
          </a:p>
          <a:p>
            <a:r>
              <a:rPr lang="en-US" sz="2000" dirty="0" smtClean="0"/>
              <a:t>Meetings on scheduled intervals</a:t>
            </a:r>
          </a:p>
          <a:p>
            <a:endParaRPr lang="en-US" sz="2000" dirty="0" smtClean="0"/>
          </a:p>
          <a:p>
            <a:r>
              <a:rPr lang="en-US" sz="2000" dirty="0" smtClean="0"/>
              <a:t>Minimum 5 member for decision</a:t>
            </a:r>
          </a:p>
          <a:p>
            <a:endParaRPr lang="en-US" sz="2000" dirty="0" smtClean="0"/>
          </a:p>
          <a:p>
            <a:r>
              <a:rPr lang="en-US" sz="2000" dirty="0" smtClean="0"/>
              <a:t>Decision by meeting not by circulation </a:t>
            </a:r>
          </a:p>
          <a:p>
            <a:endParaRPr lang="en-US" sz="2000" dirty="0" smtClean="0"/>
          </a:p>
          <a:p>
            <a:r>
              <a:rPr lang="en-US" sz="2000" dirty="0" smtClean="0"/>
              <a:t>Researchers will be invited to offer clarifications if need</a:t>
            </a:r>
          </a:p>
          <a:p>
            <a:endParaRPr lang="en-US" sz="2000" dirty="0" smtClean="0"/>
          </a:p>
          <a:p>
            <a:r>
              <a:rPr lang="en-US" sz="2000" dirty="0" smtClean="0"/>
              <a:t>Minute &amp; notification by member secretary</a:t>
            </a:r>
          </a:p>
          <a:p>
            <a:endParaRPr lang="en-US" sz="2000" dirty="0" smtClean="0"/>
          </a:p>
          <a:p>
            <a:r>
              <a:rPr lang="en-US" sz="2000" dirty="0" smtClean="0"/>
              <a:t>Communicating decision</a:t>
            </a:r>
          </a:p>
          <a:p>
            <a:endParaRPr lang="en-US" sz="2000" dirty="0" smtClean="0"/>
          </a:p>
          <a:p>
            <a:r>
              <a:rPr lang="en-US" sz="2000" dirty="0" smtClean="0"/>
              <a:t>Record keeping &amp; Archiving</a:t>
            </a:r>
          </a:p>
          <a:p>
            <a:endParaRPr lang="en-US" sz="2000" dirty="0" smtClean="0"/>
          </a:p>
          <a:p>
            <a:r>
              <a:rPr lang="en-US" sz="2000" dirty="0" smtClean="0"/>
              <a:t>Updating IEC members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Selection of as research participants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915400" cy="5254752"/>
          </a:xfrm>
        </p:spPr>
        <p:txBody>
          <a:bodyPr>
            <a:normAutofit lnSpcReduction="10000"/>
          </a:bodyPr>
          <a:lstStyle/>
          <a:p>
            <a:r>
              <a:rPr lang="en-US" sz="2000" dirty="0" smtClean="0"/>
              <a:t>be completely voluntary</a:t>
            </a:r>
          </a:p>
          <a:p>
            <a:endParaRPr lang="en-US" sz="2000" dirty="0" smtClean="0"/>
          </a:p>
          <a:p>
            <a:r>
              <a:rPr lang="en-US" sz="2000" dirty="0" smtClean="0"/>
              <a:t>should give </a:t>
            </a:r>
            <a:r>
              <a:rPr lang="en-US" sz="2000" dirty="0" smtClean="0">
                <a:solidFill>
                  <a:srgbClr val="C00000"/>
                </a:solidFill>
              </a:rPr>
              <a:t>informed  written consent</a:t>
            </a:r>
          </a:p>
          <a:p>
            <a:endParaRPr lang="en-US" sz="2000" dirty="0" smtClean="0">
              <a:solidFill>
                <a:srgbClr val="C00000"/>
              </a:solidFill>
            </a:endParaRPr>
          </a:p>
          <a:p>
            <a:r>
              <a:rPr lang="en-US" sz="2000" dirty="0" smtClean="0"/>
              <a:t>no inducement  but compensation( risk benefits, out of pocket expenses)</a:t>
            </a:r>
          </a:p>
          <a:p>
            <a:endParaRPr lang="en-US" sz="2000" dirty="0" smtClean="0"/>
          </a:p>
          <a:p>
            <a:r>
              <a:rPr lang="en-US" sz="2000" dirty="0" smtClean="0"/>
              <a:t>No unjustifiable assurance </a:t>
            </a:r>
          </a:p>
          <a:p>
            <a:endParaRPr lang="en-US" sz="2000" dirty="0" smtClean="0"/>
          </a:p>
          <a:p>
            <a:r>
              <a:rPr lang="en-US" sz="2000" dirty="0" smtClean="0"/>
              <a:t>Anonymity &amp; confidentiality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Selection of special groups as research participants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3"/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Pregnant or nursing women </a:t>
            </a:r>
          </a:p>
          <a:p>
            <a:pPr lvl="3"/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Children  - after phase III</a:t>
            </a:r>
          </a:p>
          <a:p>
            <a:pPr lvl="3"/>
            <a:r>
              <a:rPr lang="en-US" sz="2000" b="1" i="1" dirty="0" smtClean="0">
                <a:latin typeface="Times New Roman" pitchFamily="18" charset="0"/>
                <a:cs typeface="Times New Roman" pitchFamily="18" charset="0"/>
              </a:rPr>
              <a:t>Vulnerable groups </a:t>
            </a: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95400"/>
            <a:ext cx="7467600" cy="381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0070C0"/>
                </a:solidFill>
              </a:rPr>
              <a:t>Rights of participants</a:t>
            </a:r>
            <a:r>
              <a:rPr lang="en-US" b="1" dirty="0" smtClean="0">
                <a:solidFill>
                  <a:srgbClr val="C00000"/>
                </a:solidFill>
              </a:rPr>
              <a:t/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 Informed Consent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762000"/>
            <a:ext cx="9067800" cy="6096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sz="2900" dirty="0" smtClean="0"/>
              <a:t>1. </a:t>
            </a:r>
            <a:r>
              <a:rPr lang="en-US" sz="3000" dirty="0" smtClean="0">
                <a:solidFill>
                  <a:srgbClr val="7030A0"/>
                </a:solidFill>
              </a:rPr>
              <a:t>Patient information sheet-</a:t>
            </a:r>
            <a:r>
              <a:rPr lang="en-US" sz="3000" dirty="0" smtClean="0"/>
              <a:t>--Nature and purpose of study</a:t>
            </a:r>
          </a:p>
          <a:p>
            <a:pPr>
              <a:buNone/>
            </a:pPr>
            <a:r>
              <a:rPr lang="en-US" sz="3000" dirty="0" smtClean="0"/>
              <a:t>2. Duration of participation </a:t>
            </a:r>
            <a:r>
              <a:rPr lang="en-US" sz="3100" dirty="0" smtClean="0"/>
              <a:t>with number of participants</a:t>
            </a:r>
          </a:p>
          <a:p>
            <a:pPr>
              <a:buNone/>
            </a:pPr>
            <a:r>
              <a:rPr lang="en-US" sz="3100" dirty="0" smtClean="0"/>
              <a:t>3. Procedures to be followed</a:t>
            </a:r>
          </a:p>
          <a:p>
            <a:pPr>
              <a:buNone/>
            </a:pPr>
            <a:r>
              <a:rPr lang="en-US" sz="3100" dirty="0" smtClean="0"/>
              <a:t>4. Investigations, if any</a:t>
            </a:r>
          </a:p>
          <a:p>
            <a:pPr>
              <a:buNone/>
            </a:pPr>
            <a:r>
              <a:rPr lang="en-US" sz="3100" dirty="0" smtClean="0"/>
              <a:t>5. Foreseeable risks and discomforts </a:t>
            </a:r>
          </a:p>
          <a:p>
            <a:pPr>
              <a:buNone/>
            </a:pPr>
            <a:r>
              <a:rPr lang="en-US" sz="3100" dirty="0" smtClean="0"/>
              <a:t>6. Benefits to participant/ community /medical profession </a:t>
            </a:r>
          </a:p>
          <a:p>
            <a:pPr>
              <a:buNone/>
            </a:pPr>
            <a:r>
              <a:rPr lang="en-US" sz="3100" dirty="0" smtClean="0"/>
              <a:t>7. Policy on compensation</a:t>
            </a:r>
          </a:p>
          <a:p>
            <a:pPr>
              <a:buNone/>
            </a:pPr>
            <a:r>
              <a:rPr lang="en-US" sz="3100" dirty="0" smtClean="0"/>
              <a:t>8. Medical treatment for injuries or risk </a:t>
            </a:r>
          </a:p>
          <a:p>
            <a:pPr>
              <a:buNone/>
            </a:pPr>
            <a:r>
              <a:rPr lang="en-US" sz="3100" dirty="0" smtClean="0"/>
              <a:t>9. Alternative treatments if available</a:t>
            </a:r>
          </a:p>
          <a:p>
            <a:pPr>
              <a:buNone/>
            </a:pPr>
            <a:r>
              <a:rPr lang="en-US" sz="3100" dirty="0" smtClean="0"/>
              <a:t>10. Steps taken for  confidentiality</a:t>
            </a:r>
          </a:p>
          <a:p>
            <a:pPr>
              <a:buNone/>
            </a:pPr>
            <a:r>
              <a:rPr lang="en-US" sz="3100" dirty="0" smtClean="0"/>
              <a:t>11. No loss of benefits on withdrawal</a:t>
            </a:r>
          </a:p>
          <a:p>
            <a:pPr>
              <a:buNone/>
            </a:pPr>
            <a:r>
              <a:rPr lang="en-US" sz="3100" dirty="0" smtClean="0"/>
              <a:t>12. Benefit sharing in event of commercialization</a:t>
            </a:r>
          </a:p>
          <a:p>
            <a:pPr>
              <a:buNone/>
            </a:pPr>
            <a:r>
              <a:rPr lang="en-US" sz="3100" dirty="0" smtClean="0"/>
              <a:t>13. Contact details of PI or local PI/Co-PI in Multicentric</a:t>
            </a:r>
          </a:p>
          <a:p>
            <a:pPr>
              <a:buNone/>
            </a:pPr>
            <a:r>
              <a:rPr lang="en-US" sz="3100" dirty="0" smtClean="0"/>
              <a:t>14. Contact details of Chairman of IEC for appeal against violation of rights</a:t>
            </a:r>
          </a:p>
          <a:p>
            <a:pPr>
              <a:buNone/>
            </a:pPr>
            <a:r>
              <a:rPr lang="en-US" sz="3100" dirty="0" smtClean="0"/>
              <a:t>15. Voluntary participation</a:t>
            </a:r>
          </a:p>
          <a:p>
            <a:pPr>
              <a:buNone/>
            </a:pPr>
            <a:r>
              <a:rPr lang="en-US" sz="3100" dirty="0" smtClean="0"/>
              <a:t>16. If test for genetics &amp; HIV, counseling for consent for testing must be given as per national guidelines</a:t>
            </a:r>
          </a:p>
          <a:p>
            <a:pPr>
              <a:buNone/>
            </a:pPr>
            <a:r>
              <a:rPr lang="en-US" sz="3100" dirty="0" smtClean="0"/>
              <a:t>17. Storage period of biological sample and related data </a:t>
            </a:r>
          </a:p>
          <a:p>
            <a:pPr>
              <a:buNone/>
            </a:pPr>
            <a:r>
              <a:rPr lang="en-US" sz="3100" dirty="0" smtClean="0"/>
              <a:t>18. Copy to participant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381000"/>
            <a:ext cx="8305800" cy="5635752"/>
          </a:xfrm>
        </p:spPr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Written consent not possible?</a:t>
            </a:r>
          </a:p>
          <a:p>
            <a:pPr>
              <a:buNone/>
            </a:pPr>
            <a:r>
              <a:rPr lang="en-US" dirty="0" smtClean="0"/>
              <a:t> Third person, audio-visual but needs approval of </a:t>
            </a:r>
            <a:r>
              <a:rPr lang="en-US" i="1" dirty="0" smtClean="0"/>
              <a:t>IEC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dirty="0" smtClean="0"/>
              <a:t>Age?</a:t>
            </a:r>
          </a:p>
          <a:p>
            <a:pPr>
              <a:buNone/>
            </a:pPr>
            <a:endParaRPr lang="en-US" i="1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381000"/>
            <a:ext cx="8839200" cy="6092952"/>
          </a:xfrm>
        </p:spPr>
        <p:txBody>
          <a:bodyPr>
            <a:normAutofit/>
          </a:bodyPr>
          <a:lstStyle/>
          <a:p>
            <a:pPr>
              <a:buNone/>
            </a:pPr>
            <a:endParaRPr lang="en-US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Fresh or re-consent </a:t>
            </a:r>
          </a:p>
          <a:p>
            <a:r>
              <a:rPr lang="en-US" sz="2000" dirty="0" smtClean="0"/>
              <a:t>Deviation of protocol</a:t>
            </a:r>
          </a:p>
          <a:p>
            <a:r>
              <a:rPr lang="en-US" sz="2000" dirty="0" smtClean="0"/>
              <a:t>Regains consciousness from unconscious </a:t>
            </a:r>
          </a:p>
          <a:p>
            <a:r>
              <a:rPr lang="en-US" sz="2000" dirty="0" smtClean="0"/>
              <a:t>Change in treatment modality, procedures, site, visits</a:t>
            </a:r>
          </a:p>
          <a:p>
            <a:r>
              <a:rPr lang="en-US" sz="2000" dirty="0" smtClean="0"/>
              <a:t>Before publication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b="1" dirty="0" smtClean="0">
                <a:solidFill>
                  <a:srgbClr val="C00000"/>
                </a:solidFill>
              </a:rPr>
              <a:t>Waiver of consent</a:t>
            </a:r>
            <a:endParaRPr lang="en-US" dirty="0" smtClean="0">
              <a:solidFill>
                <a:srgbClr val="C00000"/>
              </a:solidFill>
            </a:endParaRPr>
          </a:p>
          <a:p>
            <a:r>
              <a:rPr lang="en-US" sz="2000" dirty="0" smtClean="0"/>
              <a:t>Not more than minimal risk </a:t>
            </a:r>
          </a:p>
          <a:p>
            <a:r>
              <a:rPr lang="en-US" sz="2000" dirty="0" smtClean="0"/>
              <a:t>Do not come into contact </a:t>
            </a:r>
          </a:p>
          <a:p>
            <a:r>
              <a:rPr lang="en-US" sz="2000" dirty="0" smtClean="0"/>
              <a:t>When it is necessitated in emergency situations</a:t>
            </a:r>
          </a:p>
          <a:p>
            <a:r>
              <a:rPr lang="en-US" sz="2000" dirty="0" smtClean="0"/>
              <a:t>Research on </a:t>
            </a:r>
            <a:r>
              <a:rPr lang="en-US" sz="2000" dirty="0" err="1" smtClean="0"/>
              <a:t>anonymised</a:t>
            </a:r>
            <a:r>
              <a:rPr lang="en-US" sz="2000" dirty="0" smtClean="0"/>
              <a:t> biological samples from deceased individuals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096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C00000"/>
                </a:solidFill>
              </a:rPr>
              <a:t>Obligations of investigators regarding informed consent : 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Compensation for participation</a:t>
            </a:r>
          </a:p>
          <a:p>
            <a:r>
              <a:rPr lang="en-US" b="1" dirty="0" smtClean="0"/>
              <a:t>Free ancillary care </a:t>
            </a:r>
            <a:r>
              <a:rPr lang="en-US" dirty="0" smtClean="0"/>
              <a:t>or appropriate referrals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Relationship among researchers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9296400" cy="5407152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Principal researchers are responsible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Ethical conduct but  juniors, assistants, students &amp; trainees have </a:t>
            </a:r>
            <a:r>
              <a:rPr lang="en-US" dirty="0" smtClean="0"/>
              <a:t>an equally responsibility</a:t>
            </a:r>
          </a:p>
          <a:p>
            <a:r>
              <a:rPr lang="en-US" dirty="0" smtClean="0"/>
              <a:t>Training to junior, assistants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No discrimination</a:t>
            </a:r>
          </a:p>
          <a:p>
            <a:r>
              <a:rPr lang="en-US" dirty="0" smtClean="0"/>
              <a:t>Researchers should not mislead or force other researchers</a:t>
            </a:r>
          </a:p>
          <a:p>
            <a:r>
              <a:rPr lang="en-US" dirty="0" smtClean="0"/>
              <a:t>Co-operative, responsive, honest and respectful about the interest, opinion/view, capability and work of other researchers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2971800" cy="9445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Framework</a:t>
            </a:r>
            <a:br>
              <a:rPr lang="en-US" sz="2800" b="1" dirty="0" smtClean="0">
                <a:solidFill>
                  <a:srgbClr val="C00000"/>
                </a:solidFill>
              </a:rPr>
            </a:b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533400"/>
            <a:ext cx="8153400" cy="6172200"/>
          </a:xfrm>
        </p:spPr>
        <p:txBody>
          <a:bodyPr>
            <a:noAutofit/>
          </a:bodyPr>
          <a:lstStyle/>
          <a:p>
            <a:r>
              <a:rPr lang="en-US" sz="1550" b="1" dirty="0" smtClean="0">
                <a:solidFill>
                  <a:srgbClr val="7030A0"/>
                </a:solidFill>
              </a:rPr>
              <a:t>History</a:t>
            </a:r>
          </a:p>
          <a:p>
            <a:r>
              <a:rPr lang="en-US" sz="1550" b="1" dirty="0" smtClean="0">
                <a:solidFill>
                  <a:srgbClr val="7030A0"/>
                </a:solidFill>
              </a:rPr>
              <a:t>Human Rights &amp; health </a:t>
            </a:r>
            <a:endParaRPr lang="en-US" sz="1550" dirty="0" smtClean="0">
              <a:solidFill>
                <a:srgbClr val="7030A0"/>
              </a:solidFill>
            </a:endParaRPr>
          </a:p>
          <a:p>
            <a:r>
              <a:rPr lang="en-US" sz="1550" b="1" dirty="0" smtClean="0">
                <a:solidFill>
                  <a:srgbClr val="7030A0"/>
                </a:solidFill>
              </a:rPr>
              <a:t>Ethics in medical practice &amp; research</a:t>
            </a:r>
            <a:endParaRPr lang="en-US" sz="1550" dirty="0" smtClean="0">
              <a:solidFill>
                <a:srgbClr val="7030A0"/>
              </a:solidFill>
            </a:endParaRPr>
          </a:p>
          <a:p>
            <a:r>
              <a:rPr lang="en-US" sz="1550" b="1" dirty="0" smtClean="0">
                <a:solidFill>
                  <a:srgbClr val="7030A0"/>
                </a:solidFill>
              </a:rPr>
              <a:t>Declaration of Helsinki, 2008 </a:t>
            </a:r>
          </a:p>
          <a:p>
            <a:r>
              <a:rPr lang="en-US" sz="1550" b="1" dirty="0" smtClean="0">
                <a:solidFill>
                  <a:srgbClr val="7030A0"/>
                </a:solidFill>
              </a:rPr>
              <a:t>Rights and Responsibilities of Researcher</a:t>
            </a:r>
          </a:p>
          <a:p>
            <a:r>
              <a:rPr lang="en-US" sz="1550" b="1" dirty="0" smtClean="0">
                <a:solidFill>
                  <a:srgbClr val="7030A0"/>
                </a:solidFill>
              </a:rPr>
              <a:t>Rights and Responsibilities of Institutions 		</a:t>
            </a:r>
          </a:p>
          <a:p>
            <a:pPr lvl="2"/>
            <a:r>
              <a:rPr lang="en-US" sz="1550" b="1" dirty="0" smtClean="0">
                <a:solidFill>
                  <a:srgbClr val="7030A0"/>
                </a:solidFill>
              </a:rPr>
              <a:t>Institutional Ethics Committee (IEC)</a:t>
            </a:r>
            <a:endParaRPr lang="en-US" sz="1550" dirty="0" smtClean="0">
              <a:solidFill>
                <a:srgbClr val="7030A0"/>
              </a:solidFill>
            </a:endParaRPr>
          </a:p>
          <a:p>
            <a:r>
              <a:rPr lang="en-US" sz="1550" b="1" dirty="0" smtClean="0">
                <a:solidFill>
                  <a:srgbClr val="7030A0"/>
                </a:solidFill>
              </a:rPr>
              <a:t>Relationship among researchers 	</a:t>
            </a:r>
          </a:p>
          <a:p>
            <a:r>
              <a:rPr lang="en-US" sz="1550" b="1" dirty="0" smtClean="0">
                <a:solidFill>
                  <a:srgbClr val="7030A0"/>
                </a:solidFill>
              </a:rPr>
              <a:t> Selection of research participants</a:t>
            </a:r>
          </a:p>
          <a:p>
            <a:pPr marL="1097280" lvl="5" indent="-274320">
              <a:spcBef>
                <a:spcPts val="600"/>
              </a:spcBef>
              <a:buSzPct val="70000"/>
            </a:pPr>
            <a:r>
              <a:rPr lang="en-US" sz="1550" b="1" dirty="0" smtClean="0">
                <a:solidFill>
                  <a:srgbClr val="7030A0"/>
                </a:solidFill>
              </a:rPr>
              <a:t>Informed Consent </a:t>
            </a:r>
            <a:endParaRPr lang="en-US" sz="1550" dirty="0" smtClean="0">
              <a:solidFill>
                <a:srgbClr val="7030A0"/>
              </a:solidFill>
            </a:endParaRPr>
          </a:p>
          <a:p>
            <a:r>
              <a:rPr lang="en-US" sz="1550" b="1" dirty="0" smtClean="0">
                <a:solidFill>
                  <a:srgbClr val="7030A0"/>
                </a:solidFill>
              </a:rPr>
              <a:t>Rights of participants</a:t>
            </a:r>
            <a:endParaRPr lang="en-US" sz="1550" dirty="0" smtClean="0">
              <a:solidFill>
                <a:srgbClr val="7030A0"/>
              </a:solidFill>
            </a:endParaRPr>
          </a:p>
          <a:p>
            <a:r>
              <a:rPr lang="en-US" sz="1550" b="1" dirty="0" smtClean="0">
                <a:solidFill>
                  <a:srgbClr val="7030A0"/>
                </a:solidFill>
              </a:rPr>
              <a:t>Ethical issues in various research setting</a:t>
            </a:r>
            <a:endParaRPr lang="en-US" sz="1550" dirty="0" smtClean="0">
              <a:solidFill>
                <a:srgbClr val="7030A0"/>
              </a:solidFill>
            </a:endParaRPr>
          </a:p>
          <a:p>
            <a:pPr lvl="2"/>
            <a:r>
              <a:rPr lang="en-US" sz="1550" b="1" dirty="0" smtClean="0">
                <a:solidFill>
                  <a:srgbClr val="7030A0"/>
                </a:solidFill>
              </a:rPr>
              <a:t>Epidemiological studies</a:t>
            </a:r>
            <a:endParaRPr lang="en-US" sz="1550" dirty="0" smtClean="0">
              <a:solidFill>
                <a:srgbClr val="7030A0"/>
              </a:solidFill>
            </a:endParaRPr>
          </a:p>
          <a:p>
            <a:pPr lvl="2"/>
            <a:r>
              <a:rPr lang="en-US" sz="1550" b="1" dirty="0" smtClean="0">
                <a:solidFill>
                  <a:srgbClr val="7030A0"/>
                </a:solidFill>
              </a:rPr>
              <a:t>Drug trials                                                                                                                                 </a:t>
            </a:r>
            <a:endParaRPr lang="en-US" sz="1550" dirty="0" smtClean="0">
              <a:solidFill>
                <a:srgbClr val="7030A0"/>
              </a:solidFill>
            </a:endParaRPr>
          </a:p>
          <a:p>
            <a:pPr lvl="2"/>
            <a:r>
              <a:rPr lang="en-US" sz="1550" b="1" dirty="0" smtClean="0">
                <a:solidFill>
                  <a:srgbClr val="7030A0"/>
                </a:solidFill>
              </a:rPr>
              <a:t>Vaccine trial                                                                      	</a:t>
            </a:r>
          </a:p>
          <a:p>
            <a:pPr lvl="2"/>
            <a:r>
              <a:rPr lang="en-US" sz="1550" b="1" dirty="0" smtClean="0">
                <a:solidFill>
                  <a:srgbClr val="7030A0"/>
                </a:solidFill>
              </a:rPr>
              <a:t>Research involving medical device/ diagnostic devices</a:t>
            </a:r>
            <a:endParaRPr lang="en-US" sz="1550" dirty="0" smtClean="0">
              <a:solidFill>
                <a:srgbClr val="7030A0"/>
              </a:solidFill>
            </a:endParaRPr>
          </a:p>
          <a:p>
            <a:pPr lvl="2"/>
            <a:r>
              <a:rPr lang="en-US" sz="1550" b="1" dirty="0" smtClean="0">
                <a:solidFill>
                  <a:srgbClr val="7030A0"/>
                </a:solidFill>
              </a:rPr>
              <a:t>Herbal extracts/ </a:t>
            </a:r>
            <a:r>
              <a:rPr lang="en-US" sz="1550" b="1" dirty="0" err="1" smtClean="0">
                <a:solidFill>
                  <a:srgbClr val="7030A0"/>
                </a:solidFill>
              </a:rPr>
              <a:t>Unani</a:t>
            </a:r>
            <a:r>
              <a:rPr lang="en-US" sz="1550" b="1" dirty="0" smtClean="0">
                <a:solidFill>
                  <a:srgbClr val="7030A0"/>
                </a:solidFill>
              </a:rPr>
              <a:t>/</a:t>
            </a:r>
            <a:r>
              <a:rPr lang="en-US" sz="1550" b="1" dirty="0" err="1" smtClean="0">
                <a:solidFill>
                  <a:srgbClr val="7030A0"/>
                </a:solidFill>
              </a:rPr>
              <a:t>Siddha</a:t>
            </a:r>
            <a:endParaRPr lang="en-US" sz="1550" b="1" dirty="0" smtClean="0">
              <a:solidFill>
                <a:srgbClr val="7030A0"/>
              </a:solidFill>
            </a:endParaRPr>
          </a:p>
          <a:p>
            <a:pPr lvl="2"/>
            <a:r>
              <a:rPr lang="en-US" sz="1550" b="1" dirty="0" smtClean="0">
                <a:solidFill>
                  <a:srgbClr val="7030A0"/>
                </a:solidFill>
              </a:rPr>
              <a:t>Tissue/Organ Transplants </a:t>
            </a:r>
            <a:endParaRPr lang="en-US" sz="1550" dirty="0" smtClean="0">
              <a:solidFill>
                <a:srgbClr val="7030A0"/>
              </a:solidFill>
            </a:endParaRPr>
          </a:p>
          <a:p>
            <a:pPr marL="274320" lvl="2" indent="-27432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550" b="1" dirty="0" smtClean="0">
                <a:solidFill>
                  <a:srgbClr val="7030A0"/>
                </a:solidFill>
              </a:rPr>
              <a:t>Issue related to reporting/ publishing</a:t>
            </a:r>
          </a:p>
          <a:p>
            <a:pPr marL="274320" lvl="2" indent="-274320">
              <a:spcBef>
                <a:spcPts val="600"/>
              </a:spcBef>
              <a:buClr>
                <a:schemeClr val="accent1"/>
              </a:buClr>
              <a:buSzPct val="70000"/>
            </a:pPr>
            <a:r>
              <a:rPr lang="en-US" sz="1550" b="1" dirty="0" smtClean="0">
                <a:solidFill>
                  <a:srgbClr val="7030A0"/>
                </a:solidFill>
              </a:rPr>
              <a:t>Rights &amp; responsibility of funders/ sponsors</a:t>
            </a:r>
          </a:p>
          <a:p>
            <a:pPr>
              <a:buNone/>
            </a:pPr>
            <a:endParaRPr lang="en-US" sz="1550" dirty="0" smtClean="0"/>
          </a:p>
          <a:p>
            <a:endParaRPr lang="en-US" sz="155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066800" y="1219200"/>
            <a:ext cx="6324600" cy="5029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Epidemiological studies</a:t>
            </a:r>
          </a:p>
          <a:p>
            <a:endParaRPr lang="en-US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Drug trials 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                                                                                                                                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Vaccine trial</a:t>
            </a:r>
          </a:p>
          <a:p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Herbal extracts/ </a:t>
            </a:r>
            <a:r>
              <a:rPr lang="en-US" b="1" dirty="0" err="1" smtClean="0">
                <a:solidFill>
                  <a:srgbClr val="7030A0"/>
                </a:solidFill>
              </a:rPr>
              <a:t>Unani</a:t>
            </a:r>
            <a:r>
              <a:rPr lang="en-US" b="1" dirty="0" smtClean="0">
                <a:solidFill>
                  <a:srgbClr val="7030A0"/>
                </a:solidFill>
              </a:rPr>
              <a:t>/ </a:t>
            </a:r>
            <a:r>
              <a:rPr lang="en-US" b="1" dirty="0" err="1" smtClean="0">
                <a:solidFill>
                  <a:srgbClr val="7030A0"/>
                </a:solidFill>
              </a:rPr>
              <a:t>Siddha</a:t>
            </a:r>
            <a:r>
              <a:rPr lang="en-US" b="1" dirty="0" smtClean="0">
                <a:solidFill>
                  <a:srgbClr val="7030A0"/>
                </a:solidFill>
              </a:rPr>
              <a:t> </a:t>
            </a:r>
          </a:p>
          <a:p>
            <a:endParaRPr lang="en-US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Medical device/diagnostic devices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 Tissue/organ transplants</a:t>
            </a:r>
            <a:endParaRPr lang="en-US" dirty="0" smtClean="0">
              <a:solidFill>
                <a:srgbClr val="7030A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52400"/>
            <a:ext cx="807720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Ethical issues in various research setting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839200" cy="579438"/>
          </a:xfrm>
        </p:spPr>
        <p:txBody>
          <a:bodyPr/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Ethical issues in epidemiological studies</a:t>
            </a:r>
            <a:r>
              <a:rPr lang="en-US" b="1" dirty="0" smtClean="0">
                <a:solidFill>
                  <a:srgbClr val="C00000"/>
                </a:solidFill>
              </a:rPr>
              <a:t>	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14400"/>
            <a:ext cx="8382000" cy="555955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Consent from </a:t>
            </a:r>
            <a:r>
              <a:rPr lang="en-US" sz="2000" dirty="0" smtClean="0"/>
              <a:t>community &amp;Community participation</a:t>
            </a:r>
          </a:p>
          <a:p>
            <a:r>
              <a:rPr lang="en-US" sz="2000" dirty="0" smtClean="0"/>
              <a:t>Inducements </a:t>
            </a:r>
            <a:r>
              <a:rPr lang="en-US" sz="2000" dirty="0" smtClean="0"/>
              <a:t>are not </a:t>
            </a:r>
            <a:r>
              <a:rPr lang="en-US" sz="2000" dirty="0" smtClean="0"/>
              <a:t>permissible</a:t>
            </a:r>
          </a:p>
          <a:p>
            <a:endParaRPr lang="en-US" sz="2000" dirty="0" smtClean="0"/>
          </a:p>
          <a:p>
            <a:r>
              <a:rPr lang="en-US" sz="2000" dirty="0" smtClean="0"/>
              <a:t>All risks involved – explained </a:t>
            </a:r>
            <a:r>
              <a:rPr lang="en-US" sz="2000" dirty="0" smtClean="0"/>
              <a:t>to individual &amp; community</a:t>
            </a:r>
          </a:p>
          <a:p>
            <a:endParaRPr lang="en-US" sz="2000" dirty="0" smtClean="0"/>
          </a:p>
          <a:p>
            <a:r>
              <a:rPr lang="en-US" sz="2000" dirty="0" smtClean="0"/>
              <a:t>Maintaining confidentiality </a:t>
            </a: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Minimize </a:t>
            </a:r>
            <a:r>
              <a:rPr lang="en-US" sz="2000" dirty="0" smtClean="0"/>
              <a:t>harm, maximum benefit  </a:t>
            </a:r>
            <a:r>
              <a:rPr lang="en-US" sz="2000" dirty="0" smtClean="0"/>
              <a:t>for  individuals and communities taking part in </a:t>
            </a:r>
            <a:r>
              <a:rPr lang="en-US" sz="2000" dirty="0" smtClean="0"/>
              <a:t>study</a:t>
            </a:r>
          </a:p>
          <a:p>
            <a:endParaRPr lang="en-US" sz="2000" dirty="0" smtClean="0"/>
          </a:p>
          <a:p>
            <a:r>
              <a:rPr lang="en-US" sz="2000" dirty="0" smtClean="0"/>
              <a:t>Committees -- epidemiologists, clinicians, statisticians, social scientists, philosophers, legal experts and representatives from community/ voluntary groups </a:t>
            </a:r>
            <a:endParaRPr lang="en-US" sz="2000" dirty="0" smtClean="0"/>
          </a:p>
          <a:p>
            <a:endParaRPr lang="en-US" sz="2000" dirty="0" smtClean="0"/>
          </a:p>
          <a:p>
            <a:pPr lvl="0"/>
            <a:r>
              <a:rPr lang="en-US" sz="2000" dirty="0" smtClean="0"/>
              <a:t> </a:t>
            </a:r>
            <a:r>
              <a:rPr lang="en-US" sz="2000" dirty="0" smtClean="0"/>
              <a:t>Should not raise false hopes.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Ethical principles for drug trial</a:t>
            </a:r>
            <a:r>
              <a:rPr lang="en-US" sz="2800" dirty="0" smtClean="0">
                <a:solidFill>
                  <a:srgbClr val="C00000"/>
                </a:solidFill>
              </a:rPr>
              <a:t/>
            </a:r>
            <a:br>
              <a:rPr lang="en-US" sz="2800" dirty="0" smtClean="0">
                <a:solidFill>
                  <a:srgbClr val="C00000"/>
                </a:solidFill>
              </a:rPr>
            </a:b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458200" cy="6019800"/>
          </a:xfrm>
        </p:spPr>
        <p:txBody>
          <a:bodyPr>
            <a:normAutofit fontScale="92500" lnSpcReduction="20000"/>
          </a:bodyPr>
          <a:lstStyle/>
          <a:p>
            <a:r>
              <a:rPr lang="en-US" b="1" i="1" dirty="0" smtClean="0"/>
              <a:t>Drugs Controller General of India</a:t>
            </a:r>
            <a:r>
              <a:rPr lang="en-US" dirty="0" smtClean="0"/>
              <a:t> (DCGI), </a:t>
            </a:r>
          </a:p>
          <a:p>
            <a:pPr>
              <a:buNone/>
            </a:pPr>
            <a:r>
              <a:rPr lang="en-US" dirty="0" smtClean="0"/>
              <a:t>		(</a:t>
            </a:r>
            <a:r>
              <a:rPr lang="en-US" sz="1700" dirty="0" smtClean="0"/>
              <a:t>Drugs and Cosmetics Act, 1940) </a:t>
            </a:r>
          </a:p>
          <a:p>
            <a:r>
              <a:rPr lang="en-US" sz="2000" dirty="0" smtClean="0"/>
              <a:t>Approval of  IEC </a:t>
            </a:r>
          </a:p>
          <a:p>
            <a:endParaRPr lang="en-US" sz="2000" dirty="0" smtClean="0"/>
          </a:p>
          <a:p>
            <a:r>
              <a:rPr lang="en-US" sz="2000" dirty="0" smtClean="0"/>
              <a:t>All </a:t>
            </a:r>
            <a:r>
              <a:rPr lang="en-US" sz="2000" dirty="0" smtClean="0"/>
              <a:t> </a:t>
            </a:r>
            <a:r>
              <a:rPr lang="en-US" sz="2000" dirty="0" smtClean="0"/>
              <a:t>guiding principles -irrespective of place of discovery of drug </a:t>
            </a:r>
          </a:p>
          <a:p>
            <a:endParaRPr lang="en-US" sz="2000" dirty="0" smtClean="0"/>
          </a:p>
          <a:p>
            <a:pPr lvl="0"/>
            <a:r>
              <a:rPr lang="en-US" sz="2000" dirty="0" smtClean="0"/>
              <a:t>Risk-benefit should be favorable. </a:t>
            </a:r>
          </a:p>
          <a:p>
            <a:pPr lvl="0"/>
            <a:endParaRPr lang="en-US" sz="2000" dirty="0" smtClean="0"/>
          </a:p>
          <a:p>
            <a:pPr lvl="0"/>
            <a:r>
              <a:rPr lang="en-US" sz="2000" dirty="0" smtClean="0"/>
              <a:t>It should registered as per International standard RCT</a:t>
            </a:r>
          </a:p>
          <a:p>
            <a:pPr lvl="0"/>
            <a:endParaRPr lang="en-US" sz="2000" dirty="0" smtClean="0"/>
          </a:p>
          <a:p>
            <a:pPr lvl="0"/>
            <a:r>
              <a:rPr lang="en-US" sz="2000" dirty="0" smtClean="0"/>
              <a:t>Should be carried out in equipped center, m/m ASE</a:t>
            </a:r>
          </a:p>
          <a:p>
            <a:pPr lvl="0"/>
            <a:endParaRPr lang="en-US" sz="2000" dirty="0" smtClean="0"/>
          </a:p>
          <a:p>
            <a:pPr lvl="0"/>
            <a:r>
              <a:rPr lang="en-US" sz="2000" dirty="0" smtClean="0"/>
              <a:t>Preferably clinical pharmacologist involved. </a:t>
            </a:r>
          </a:p>
          <a:p>
            <a:pPr lvl="0">
              <a:buNone/>
            </a:pPr>
            <a:endParaRPr lang="en-US" sz="2000" dirty="0" smtClean="0"/>
          </a:p>
          <a:p>
            <a:r>
              <a:rPr lang="en-US" sz="2000" dirty="0" smtClean="0"/>
              <a:t>Use of a placebo in drug trials/ sham surgery </a:t>
            </a:r>
          </a:p>
          <a:p>
            <a:pPr>
              <a:buNone/>
            </a:pPr>
            <a:r>
              <a:rPr lang="en-US" sz="2000" dirty="0" smtClean="0"/>
              <a:t>    </a:t>
            </a:r>
            <a:r>
              <a:rPr lang="en-US" sz="2000" dirty="0" err="1" smtClean="0"/>
              <a:t>i</a:t>
            </a:r>
            <a:r>
              <a:rPr lang="en-US" sz="2000" dirty="0" smtClean="0"/>
              <a:t>. self limited disease;</a:t>
            </a:r>
          </a:p>
          <a:p>
            <a:pPr lvl="0">
              <a:buNone/>
            </a:pPr>
            <a:r>
              <a:rPr lang="en-US" sz="2000" dirty="0" smtClean="0"/>
              <a:t>   </a:t>
            </a:r>
            <a:r>
              <a:rPr lang="en-US" sz="2000" dirty="0" smtClean="0"/>
              <a:t>ii</a:t>
            </a:r>
            <a:r>
              <a:rPr lang="en-US" sz="2000" dirty="0" smtClean="0"/>
              <a:t>. where no proven prophylactic, diagnostic or therapeutic method exists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0"/>
            <a:ext cx="7467600" cy="808038"/>
          </a:xfrm>
        </p:spPr>
        <p:txBody>
          <a:bodyPr/>
          <a:lstStyle/>
          <a:p>
            <a:r>
              <a:rPr lang="en-US" dirty="0" smtClean="0">
                <a:solidFill>
                  <a:srgbClr val="C00000"/>
                </a:solidFill>
              </a:rPr>
              <a:t>Drug trial …….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534400" cy="5635752"/>
          </a:xfrm>
        </p:spPr>
        <p:txBody>
          <a:bodyPr>
            <a:normAutofit/>
          </a:bodyPr>
          <a:lstStyle/>
          <a:p>
            <a:r>
              <a:rPr lang="en-US" dirty="0" smtClean="0"/>
              <a:t>Post trial benefit</a:t>
            </a:r>
          </a:p>
          <a:p>
            <a:r>
              <a:rPr lang="en-US" dirty="0" smtClean="0"/>
              <a:t>Criteria of termination</a:t>
            </a:r>
          </a:p>
          <a:p>
            <a:r>
              <a:rPr lang="en-US" dirty="0" smtClean="0"/>
              <a:t>Breaking of code</a:t>
            </a:r>
          </a:p>
          <a:p>
            <a:r>
              <a:rPr lang="en-US" dirty="0" smtClean="0"/>
              <a:t>P</a:t>
            </a:r>
            <a:r>
              <a:rPr lang="en-US" dirty="0" smtClean="0"/>
              <a:t>artner </a:t>
            </a:r>
            <a:r>
              <a:rPr lang="en-US" dirty="0" smtClean="0"/>
              <a:t>notification </a:t>
            </a:r>
            <a:r>
              <a:rPr lang="en-US" dirty="0" smtClean="0"/>
              <a:t>-HIV</a:t>
            </a:r>
            <a:r>
              <a:rPr lang="en-US" dirty="0" smtClean="0"/>
              <a:t>/ AIDS related trial</a:t>
            </a:r>
          </a:p>
          <a:p>
            <a:pPr>
              <a:buNone/>
            </a:pPr>
            <a:endParaRPr lang="en-US" b="1" dirty="0" smtClean="0"/>
          </a:p>
          <a:p>
            <a:pPr>
              <a:buNone/>
            </a:pPr>
            <a:r>
              <a:rPr lang="en-US" dirty="0" smtClean="0"/>
              <a:t>New drug (India)- Phase I  to IV </a:t>
            </a:r>
          </a:p>
          <a:p>
            <a:pPr>
              <a:buNone/>
            </a:pPr>
            <a:r>
              <a:rPr lang="en-US" dirty="0" smtClean="0"/>
              <a:t>New drug (outside India)- Phase I data required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467600" cy="88423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Drug trial………….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05800" cy="525475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7030A0"/>
                </a:solidFill>
              </a:rPr>
              <a:t>Phase I</a:t>
            </a:r>
          </a:p>
          <a:p>
            <a:pPr>
              <a:buNone/>
            </a:pPr>
            <a:r>
              <a:rPr lang="en-US" sz="2200" dirty="0" smtClean="0"/>
              <a:t>Change in protocol -approval of IEC must</a:t>
            </a:r>
          </a:p>
          <a:p>
            <a:pPr>
              <a:buNone/>
            </a:pPr>
            <a:r>
              <a:rPr lang="en-US" sz="2200" dirty="0" smtClean="0"/>
              <a:t>Started from lowest dose</a:t>
            </a:r>
          </a:p>
          <a:p>
            <a:pPr>
              <a:buNone/>
            </a:pPr>
            <a:r>
              <a:rPr lang="en-US" sz="2200" dirty="0" smtClean="0"/>
              <a:t>Sub-populations </a:t>
            </a:r>
          </a:p>
          <a:p>
            <a:pPr>
              <a:buNone/>
            </a:pPr>
            <a:r>
              <a:rPr lang="en-US" sz="2200" dirty="0" smtClean="0"/>
              <a:t>Duration between 2 trials in same volunteer - 3 </a:t>
            </a:r>
            <a:r>
              <a:rPr lang="en-US" sz="2200" dirty="0" err="1" smtClean="0"/>
              <a:t>mths</a:t>
            </a: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Compensation is given by the sponsors or insurance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Phase II</a:t>
            </a:r>
            <a:endParaRPr lang="en-US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en-US" sz="2200" dirty="0" smtClean="0"/>
              <a:t>The dose used is lesser than the highest dose used in phase I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Phase III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smtClean="0"/>
              <a:t>Drug in Indian patients  </a:t>
            </a:r>
          </a:p>
          <a:p>
            <a:pPr lvl="0"/>
            <a:r>
              <a:rPr lang="en-US" dirty="0" smtClean="0"/>
              <a:t>Open non-comparative trials  are unethical.</a:t>
            </a:r>
          </a:p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Phase IV</a:t>
            </a:r>
            <a:endParaRPr lang="en-US" dirty="0" smtClean="0">
              <a:solidFill>
                <a:srgbClr val="7030A0"/>
              </a:solidFill>
            </a:endParaRPr>
          </a:p>
          <a:p>
            <a:r>
              <a:rPr lang="en-US" dirty="0" smtClean="0"/>
              <a:t>doesn’t require approval from DCGI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0"/>
            <a:ext cx="9144000" cy="647395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Multicentric Trials</a:t>
            </a:r>
          </a:p>
          <a:p>
            <a:r>
              <a:rPr lang="en-US" sz="1800" dirty="0" smtClean="0"/>
              <a:t>Acceptance of the protocol</a:t>
            </a:r>
          </a:p>
          <a:p>
            <a:r>
              <a:rPr lang="en-US" sz="1800" dirty="0" smtClean="0"/>
              <a:t>Approval IECs </a:t>
            </a:r>
          </a:p>
          <a:p>
            <a:r>
              <a:rPr lang="en-US" sz="1800" dirty="0" smtClean="0"/>
              <a:t> Meetings at  initial &amp; intermediary stages – Central monitoring committee</a:t>
            </a:r>
          </a:p>
          <a:p>
            <a:r>
              <a:rPr lang="en-US" sz="1800" dirty="0" smtClean="0"/>
              <a:t>Training – uniformity  procedures, data entry in the case record forms, ethics &amp; GCP </a:t>
            </a:r>
            <a:endParaRPr lang="en-US" sz="1800" b="1" dirty="0" smtClean="0"/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Trial involving contraceptive</a:t>
            </a:r>
          </a:p>
          <a:p>
            <a:r>
              <a:rPr lang="en-US" sz="1800" dirty="0" smtClean="0"/>
              <a:t>Information  about alternatives available</a:t>
            </a:r>
          </a:p>
          <a:p>
            <a:r>
              <a:rPr lang="en-US" sz="1800" dirty="0" smtClean="0"/>
              <a:t>Implant- proper follow &amp; removal </a:t>
            </a:r>
          </a:p>
          <a:p>
            <a:r>
              <a:rPr lang="en-US" sz="1800" dirty="0" smtClean="0"/>
              <a:t>Failure of contraceptives  </a:t>
            </a:r>
          </a:p>
          <a:p>
            <a:pPr>
              <a:buNone/>
            </a:pPr>
            <a:r>
              <a:rPr lang="en-US" sz="1800" b="1" dirty="0" smtClean="0">
                <a:solidFill>
                  <a:srgbClr val="FF0000"/>
                </a:solidFill>
              </a:rPr>
              <a:t>Monitoring and reporting adverse reactions or events</a:t>
            </a:r>
            <a:endParaRPr lang="en-US" sz="1800" dirty="0" smtClean="0">
              <a:solidFill>
                <a:srgbClr val="FF0000"/>
              </a:solidFill>
            </a:endParaRPr>
          </a:p>
          <a:p>
            <a:r>
              <a:rPr lang="en-US" sz="1800" dirty="0" smtClean="0"/>
              <a:t>unexpected  AE/ADR &amp; all SAE  (Indian Good Clinical Practice(GCP) Guidelines)  </a:t>
            </a:r>
          </a:p>
          <a:p>
            <a:pPr>
              <a:buNone/>
            </a:pPr>
            <a:r>
              <a:rPr lang="en-US" sz="1800" dirty="0" smtClean="0"/>
              <a:t>	Investigator to </a:t>
            </a:r>
            <a:r>
              <a:rPr lang="en-US" sz="1800" dirty="0" err="1" smtClean="0"/>
              <a:t>sponsers</a:t>
            </a:r>
            <a:r>
              <a:rPr lang="en-US" sz="1800" dirty="0" smtClean="0"/>
              <a:t>  -24 hrs </a:t>
            </a:r>
          </a:p>
          <a:p>
            <a:pPr>
              <a:buNone/>
            </a:pPr>
            <a:r>
              <a:rPr lang="en-US" sz="1800" dirty="0" smtClean="0"/>
              <a:t>	Investigator  to EC - &lt; 7 days</a:t>
            </a:r>
          </a:p>
          <a:p>
            <a:pPr>
              <a:buNone/>
            </a:pPr>
            <a:r>
              <a:rPr lang="en-US" sz="1800" dirty="0" smtClean="0"/>
              <a:t>	Death information to </a:t>
            </a:r>
            <a:r>
              <a:rPr lang="en-US" sz="1800" dirty="0" err="1" smtClean="0"/>
              <a:t>Ec</a:t>
            </a:r>
            <a:r>
              <a:rPr lang="en-US" sz="1800" dirty="0" smtClean="0"/>
              <a:t> – 24 hrs    </a:t>
            </a:r>
          </a:p>
          <a:p>
            <a:pPr>
              <a:buNone/>
            </a:pPr>
            <a:r>
              <a:rPr lang="en-US" sz="1800" dirty="0" smtClean="0"/>
              <a:t>	Sponsor to Licensing Authority &amp;Investigator(s) of other site -14 calendar days </a:t>
            </a:r>
          </a:p>
          <a:p>
            <a:r>
              <a:rPr lang="en-US" sz="1800" dirty="0" smtClean="0"/>
              <a:t>Evaluated and discussed </a:t>
            </a:r>
          </a:p>
          <a:p>
            <a:r>
              <a:rPr lang="en-US" sz="1800" dirty="0" smtClean="0"/>
              <a:t>Medical management of  adverse event</a:t>
            </a:r>
          </a:p>
          <a:p>
            <a:r>
              <a:rPr lang="en-US" sz="1800" dirty="0" smtClean="0"/>
              <a:t>financial plan for trial related injury 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Vaccine trials </a:t>
            </a:r>
            <a:r>
              <a:rPr lang="en-US" sz="2800" dirty="0" smtClean="0">
                <a:solidFill>
                  <a:srgbClr val="C00000"/>
                </a:solidFill>
              </a:rPr>
              <a:t/>
            </a:r>
            <a:br>
              <a:rPr lang="en-US" sz="2800" dirty="0" smtClean="0">
                <a:solidFill>
                  <a:srgbClr val="C00000"/>
                </a:solidFill>
              </a:rPr>
            </a:b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534400" cy="4873752"/>
          </a:xfrm>
        </p:spPr>
        <p:txBody>
          <a:bodyPr/>
          <a:lstStyle/>
          <a:p>
            <a:r>
              <a:rPr lang="en-US" dirty="0" smtClean="0"/>
              <a:t>Contain active or live – attenuated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Standard vaccine  -if no – community  involvement</a:t>
            </a:r>
          </a:p>
          <a:p>
            <a:endParaRPr lang="en-US" dirty="0" smtClean="0"/>
          </a:p>
          <a:p>
            <a:r>
              <a:rPr lang="en-US" dirty="0" smtClean="0"/>
              <a:t>Control groups- Post trial access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Certification of vaccination 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Clinical trials with surgical procedures / medical devices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1600200"/>
            <a:ext cx="8686800" cy="4873752"/>
          </a:xfrm>
        </p:spPr>
        <p:txBody>
          <a:bodyPr/>
          <a:lstStyle/>
          <a:p>
            <a:r>
              <a:rPr lang="en-US" sz="2000" dirty="0" smtClean="0"/>
              <a:t>Safe </a:t>
            </a:r>
            <a:r>
              <a:rPr lang="en-US" sz="2000" dirty="0" smtClean="0"/>
              <a:t>procedures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dirty="0" smtClean="0"/>
              <a:t>Indian Medical Devices Regulatory Authority (IMDRA)- Health </a:t>
            </a:r>
            <a:r>
              <a:rPr lang="en-US" sz="2000" dirty="0" smtClean="0"/>
              <a:t>Ministry</a:t>
            </a:r>
          </a:p>
          <a:p>
            <a:endParaRPr lang="en-US" sz="2000" dirty="0" smtClean="0"/>
          </a:p>
          <a:p>
            <a:r>
              <a:rPr lang="en-US" sz="2000" dirty="0" smtClean="0"/>
              <a:t>Indian Standard Institute, Board of Indian Standards, Drug Controller General of India, and Nuclear Medicine Board of the </a:t>
            </a:r>
            <a:r>
              <a:rPr lang="en-US" sz="2000" dirty="0" smtClean="0"/>
              <a:t>BARC</a:t>
            </a:r>
          </a:p>
          <a:p>
            <a:endParaRPr lang="en-US" sz="2000" dirty="0" smtClean="0"/>
          </a:p>
          <a:p>
            <a:r>
              <a:rPr lang="en-US" sz="2000" dirty="0" smtClean="0"/>
              <a:t>Informed </a:t>
            </a:r>
            <a:r>
              <a:rPr lang="en-US" sz="2000" dirty="0" smtClean="0"/>
              <a:t>consent as in drug </a:t>
            </a:r>
            <a:r>
              <a:rPr lang="en-US" sz="2000" dirty="0" smtClean="0"/>
              <a:t>trials</a:t>
            </a:r>
          </a:p>
          <a:p>
            <a:endParaRPr lang="en-US" sz="2000" dirty="0" smtClean="0"/>
          </a:p>
          <a:p>
            <a:r>
              <a:rPr lang="en-US" sz="2000" dirty="0" smtClean="0"/>
              <a:t>Patient information sheet- information on follow-up if  withdraw from trial.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Diagnostic agents - use of radio- active materials and X-rays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686800" cy="5407152"/>
          </a:xfrm>
        </p:spPr>
        <p:txBody>
          <a:bodyPr>
            <a:normAutofit/>
          </a:bodyPr>
          <a:lstStyle/>
          <a:p>
            <a:endParaRPr lang="en-US" sz="2000" dirty="0" smtClean="0"/>
          </a:p>
          <a:p>
            <a:r>
              <a:rPr lang="en-US" sz="2000" dirty="0" smtClean="0"/>
              <a:t>Participants &amp; investigators are exposed</a:t>
            </a:r>
          </a:p>
          <a:p>
            <a:r>
              <a:rPr lang="en-US" sz="2000" dirty="0" err="1" smtClean="0"/>
              <a:t>Bhabha</a:t>
            </a:r>
            <a:r>
              <a:rPr lang="en-US" sz="2000" dirty="0" smtClean="0"/>
              <a:t> Atomic Research Centre, Mumbai</a:t>
            </a:r>
          </a:p>
          <a:p>
            <a:r>
              <a:rPr lang="en-US" sz="2000" dirty="0" smtClean="0"/>
              <a:t>Informed consent must- possible genetic damage to offspring</a:t>
            </a:r>
          </a:p>
          <a:p>
            <a:pPr>
              <a:buNone/>
            </a:pPr>
            <a:r>
              <a:rPr lang="en-US" sz="2000" dirty="0" smtClean="0"/>
              <a:t> &amp; other risk</a:t>
            </a:r>
          </a:p>
          <a:p>
            <a:r>
              <a:rPr lang="en-US" sz="2000" dirty="0" smtClean="0"/>
              <a:t>Safety measures</a:t>
            </a:r>
          </a:p>
          <a:p>
            <a:r>
              <a:rPr lang="en-US" sz="2000" dirty="0" smtClean="0"/>
              <a:t>Event of death of a participant with radiological implant</a:t>
            </a:r>
          </a:p>
          <a:p>
            <a:r>
              <a:rPr lang="en-US" sz="2000" dirty="0" smtClean="0"/>
              <a:t>Done on patients undergoing diagnostic or therapeutic purposes.</a:t>
            </a:r>
          </a:p>
          <a:p>
            <a:r>
              <a:rPr lang="en-US" sz="2000" dirty="0" smtClean="0"/>
              <a:t>Substitute Ultrasound 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b="1" dirty="0" smtClean="0">
                <a:solidFill>
                  <a:srgbClr val="7030A0"/>
                </a:solidFill>
              </a:rPr>
              <a:t>Non-radioactive diagnostic agents  considered as drugs 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Clinical evaluation of traditional </a:t>
            </a:r>
            <a:r>
              <a:rPr lang="en-US" b="1" i="1" dirty="0" err="1" smtClean="0">
                <a:solidFill>
                  <a:srgbClr val="C00000"/>
                </a:solidFill>
              </a:rPr>
              <a:t>ayurveda</a:t>
            </a:r>
            <a:r>
              <a:rPr lang="en-US" b="1" i="1" dirty="0" smtClean="0">
                <a:solidFill>
                  <a:srgbClr val="C00000"/>
                </a:solidFill>
              </a:rPr>
              <a:t>, </a:t>
            </a:r>
            <a:r>
              <a:rPr lang="en-US" b="1" i="1" dirty="0" err="1" smtClean="0">
                <a:solidFill>
                  <a:srgbClr val="C00000"/>
                </a:solidFill>
              </a:rPr>
              <a:t>siddha</a:t>
            </a:r>
            <a:r>
              <a:rPr lang="en-US" b="1" i="1" dirty="0" smtClean="0">
                <a:solidFill>
                  <a:srgbClr val="C00000"/>
                </a:solidFill>
              </a:rPr>
              <a:t>, </a:t>
            </a:r>
            <a:r>
              <a:rPr lang="en-US" b="1" i="1" dirty="0" err="1" smtClean="0">
                <a:solidFill>
                  <a:srgbClr val="C00000"/>
                </a:solidFill>
              </a:rPr>
              <a:t>unani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b="1" dirty="0" smtClean="0">
                <a:solidFill>
                  <a:srgbClr val="C00000"/>
                </a:solidFill>
              </a:rPr>
              <a:t>(</a:t>
            </a:r>
            <a:r>
              <a:rPr lang="en-US" b="1" dirty="0" err="1" smtClean="0">
                <a:solidFill>
                  <a:srgbClr val="C00000"/>
                </a:solidFill>
              </a:rPr>
              <a:t>asu</a:t>
            </a:r>
            <a:r>
              <a:rPr lang="en-US" b="1" dirty="0" smtClean="0">
                <a:solidFill>
                  <a:srgbClr val="C00000"/>
                </a:solidFill>
              </a:rPr>
              <a:t>) remedies &amp; medicinal plants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58200" cy="4873752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“</a:t>
            </a:r>
            <a:r>
              <a:rPr lang="en-US" b="1" dirty="0" smtClean="0">
                <a:solidFill>
                  <a:srgbClr val="7030A0"/>
                </a:solidFill>
              </a:rPr>
              <a:t>Operational Guidance: Information needed to support clinical trials of herbal products (2005)” ---</a:t>
            </a:r>
            <a:r>
              <a:rPr lang="en-US" dirty="0" smtClean="0"/>
              <a:t>WHO 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Drugs Controller General of India </a:t>
            </a:r>
          </a:p>
          <a:p>
            <a:r>
              <a:rPr lang="en-US" dirty="0" smtClean="0"/>
              <a:t>Categories of drugs</a:t>
            </a:r>
          </a:p>
          <a:p>
            <a:r>
              <a:rPr lang="en-US" dirty="0" smtClean="0"/>
              <a:t>Cat I – No Phase I</a:t>
            </a:r>
          </a:p>
          <a:p>
            <a:r>
              <a:rPr lang="en-US" dirty="0" smtClean="0"/>
              <a:t>Cat II &amp; III – Phase I -IV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228600"/>
            <a:ext cx="3657600" cy="655638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Introduction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22248"/>
            <a:ext cx="8458200" cy="5330952"/>
          </a:xfrm>
        </p:spPr>
        <p:txBody>
          <a:bodyPr>
            <a:normAutofit/>
          </a:bodyPr>
          <a:lstStyle/>
          <a:p>
            <a:r>
              <a:rPr lang="en-US" sz="2000" b="1" i="1" dirty="0" smtClean="0">
                <a:solidFill>
                  <a:srgbClr val="7030A0"/>
                </a:solidFill>
              </a:rPr>
              <a:t>Ethics is study of morality – careful &amp; systematic reflection on &amp; analysis of moral decisions &amp; behavior, whether past, present or future. </a:t>
            </a:r>
          </a:p>
          <a:p>
            <a:pPr>
              <a:buNone/>
            </a:pPr>
            <a:endParaRPr lang="en-US" sz="2000" dirty="0" smtClean="0"/>
          </a:p>
          <a:p>
            <a:r>
              <a:rPr lang="en-US" sz="2000" b="1" dirty="0" smtClean="0">
                <a:solidFill>
                  <a:srgbClr val="7030A0"/>
                </a:solidFill>
              </a:rPr>
              <a:t>Medical ethics</a:t>
            </a:r>
          </a:p>
          <a:p>
            <a:pPr>
              <a:buNone/>
            </a:pPr>
            <a:endParaRPr lang="en-US" sz="2000" b="1" dirty="0" smtClean="0">
              <a:solidFill>
                <a:srgbClr val="7030A0"/>
              </a:solidFill>
            </a:endParaRPr>
          </a:p>
          <a:p>
            <a:r>
              <a:rPr lang="en-US" sz="2000" b="1" dirty="0" smtClean="0">
                <a:solidFill>
                  <a:srgbClr val="7030A0"/>
                </a:solidFill>
              </a:rPr>
              <a:t>To recognize difficult situations &amp; to deal with them rational &amp; principled manner. </a:t>
            </a:r>
          </a:p>
          <a:p>
            <a:endParaRPr lang="en-US" sz="2000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sz="2000" b="1" dirty="0" smtClean="0">
              <a:solidFill>
                <a:srgbClr val="7030A0"/>
              </a:solidFill>
            </a:endParaRPr>
          </a:p>
          <a:p>
            <a:r>
              <a:rPr lang="en-US" sz="2000" b="1" dirty="0" smtClean="0">
                <a:solidFill>
                  <a:srgbClr val="7030A0"/>
                </a:solidFill>
              </a:rPr>
              <a:t> to safe guard humanity</a:t>
            </a:r>
            <a:endParaRPr lang="en-US" sz="20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Ethical issue organ transplantation research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066800"/>
            <a:ext cx="8915400" cy="5791200"/>
          </a:xfrm>
        </p:spPr>
        <p:txBody>
          <a:bodyPr>
            <a:normAutofit fontScale="92500"/>
          </a:bodyPr>
          <a:lstStyle/>
          <a:p>
            <a:r>
              <a:rPr lang="en-US" sz="2000" b="1" dirty="0" smtClean="0">
                <a:solidFill>
                  <a:srgbClr val="7030A0"/>
                </a:solidFill>
              </a:rPr>
              <a:t>Institutional Committee for Stem Cell Research and Therapy </a:t>
            </a:r>
            <a:r>
              <a:rPr lang="en-US" sz="2000" dirty="0" smtClean="0"/>
              <a:t>(IC-SCRT) &amp; </a:t>
            </a:r>
            <a:r>
              <a:rPr lang="en-US" sz="2000" b="1" dirty="0" smtClean="0">
                <a:solidFill>
                  <a:srgbClr val="7030A0"/>
                </a:solidFill>
              </a:rPr>
              <a:t>National Apex Committee for Stem Cell Research and Therapy </a:t>
            </a:r>
            <a:r>
              <a:rPr lang="en-US" sz="2000" dirty="0" smtClean="0"/>
              <a:t>(NAC-SCRT) </a:t>
            </a:r>
          </a:p>
          <a:p>
            <a:pPr>
              <a:lnSpc>
                <a:spcPct val="170000"/>
              </a:lnSpc>
            </a:pPr>
            <a:r>
              <a:rPr lang="en-US" sz="2200" dirty="0" smtClean="0"/>
              <a:t>Centers registration with NAC-SCRT &amp; Equipped institutions</a:t>
            </a:r>
          </a:p>
          <a:p>
            <a:pPr>
              <a:lnSpc>
                <a:spcPct val="170000"/>
              </a:lnSpc>
            </a:pPr>
            <a:r>
              <a:rPr lang="en-US" sz="2200" dirty="0" smtClean="0"/>
              <a:t>No deliberate conception and /or subsequent abortion  </a:t>
            </a:r>
          </a:p>
          <a:p>
            <a:pPr>
              <a:lnSpc>
                <a:spcPct val="170000"/>
              </a:lnSpc>
            </a:pPr>
            <a:r>
              <a:rPr lang="en-US" sz="2200" dirty="0" smtClean="0"/>
              <a:t>No research is permitted on the live aborted </a:t>
            </a:r>
            <a:r>
              <a:rPr lang="en-US" sz="2200" dirty="0" err="1" smtClean="0"/>
              <a:t>foetus</a:t>
            </a:r>
            <a:r>
              <a:rPr lang="en-US" sz="2200" dirty="0" smtClean="0"/>
              <a:t>.</a:t>
            </a:r>
          </a:p>
          <a:p>
            <a:pPr>
              <a:lnSpc>
                <a:spcPct val="170000"/>
              </a:lnSpc>
            </a:pPr>
            <a:r>
              <a:rPr lang="en-US" sz="2200" dirty="0" smtClean="0"/>
              <a:t>Voluntary, informed, written consent from mother 2 stages – </a:t>
            </a:r>
          </a:p>
          <a:p>
            <a:pPr>
              <a:lnSpc>
                <a:spcPct val="170000"/>
              </a:lnSpc>
              <a:buNone/>
            </a:pPr>
            <a:r>
              <a:rPr lang="en-US" sz="2200" dirty="0" smtClean="0"/>
              <a:t>     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 for the abortion  2</a:t>
            </a:r>
            <a:r>
              <a:rPr lang="en-US" sz="2200" baseline="30000" dirty="0" smtClean="0"/>
              <a:t>nd</a:t>
            </a:r>
            <a:r>
              <a:rPr lang="en-US" sz="2200" dirty="0" smtClean="0"/>
              <a:t> for donation of tissue from the </a:t>
            </a:r>
            <a:r>
              <a:rPr lang="en-US" sz="2200" dirty="0" err="1" smtClean="0"/>
              <a:t>foetus</a:t>
            </a:r>
            <a:r>
              <a:rPr lang="en-US" sz="2200" dirty="0" smtClean="0"/>
              <a:t>.</a:t>
            </a:r>
          </a:p>
          <a:p>
            <a:pPr>
              <a:lnSpc>
                <a:spcPct val="170000"/>
              </a:lnSpc>
            </a:pPr>
            <a:r>
              <a:rPr lang="en-US" sz="2200" dirty="0" smtClean="0"/>
              <a:t>Termination of pregnancy for financial or therapeutic benefits </a:t>
            </a:r>
          </a:p>
          <a:p>
            <a:pPr>
              <a:lnSpc>
                <a:spcPct val="170000"/>
              </a:lnSpc>
            </a:pPr>
            <a:r>
              <a:rPr lang="en-US" sz="2200" dirty="0" smtClean="0"/>
              <a:t>Intact embryos or </a:t>
            </a:r>
            <a:r>
              <a:rPr lang="en-US" sz="2200" dirty="0" err="1" smtClean="0"/>
              <a:t>foetuses</a:t>
            </a:r>
            <a:r>
              <a:rPr lang="en-US" sz="2200" dirty="0" smtClean="0"/>
              <a:t> will not be kept alive artificially</a:t>
            </a:r>
          </a:p>
          <a:p>
            <a:pPr>
              <a:lnSpc>
                <a:spcPct val="170000"/>
              </a:lnSpc>
            </a:pPr>
            <a:r>
              <a:rPr lang="en-US" sz="2200" dirty="0" smtClean="0"/>
              <a:t>Cells obtained from fetuses will not be patented for commercial</a:t>
            </a:r>
            <a:endParaRPr lang="en-US" sz="2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Reporting of results of research</a:t>
            </a:r>
            <a:r>
              <a:rPr lang="en-US" sz="2800" dirty="0" smtClean="0">
                <a:solidFill>
                  <a:srgbClr val="C00000"/>
                </a:solidFill>
              </a:rPr>
              <a:t/>
            </a:r>
            <a:br>
              <a:rPr lang="en-US" sz="2800" dirty="0" smtClean="0">
                <a:solidFill>
                  <a:srgbClr val="C00000"/>
                </a:solidFill>
              </a:rPr>
            </a:b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58200" cy="5254752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>
                <a:solidFill>
                  <a:srgbClr val="7030A0"/>
                </a:solidFill>
              </a:rPr>
              <a:t>support ?or contradict ?</a:t>
            </a:r>
          </a:p>
          <a:p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err="1" smtClean="0">
                <a:solidFill>
                  <a:srgbClr val="7030A0"/>
                </a:solidFill>
              </a:rPr>
              <a:t>Cource</a:t>
            </a:r>
            <a:r>
              <a:rPr lang="en-US" b="1" dirty="0" smtClean="0">
                <a:solidFill>
                  <a:srgbClr val="7030A0"/>
                </a:solidFill>
              </a:rPr>
              <a:t>(s) of funding and sponsors</a:t>
            </a:r>
          </a:p>
          <a:p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Report explain methodology, how ethical guidelines  followed, ethical dilemmas encountered and resolved, etc. 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No any keep secrete results.</a:t>
            </a:r>
          </a:p>
          <a:p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Who will? Investigators? Institution? </a:t>
            </a:r>
            <a:r>
              <a:rPr lang="en-US" b="1" dirty="0" err="1" smtClean="0">
                <a:solidFill>
                  <a:srgbClr val="7030A0"/>
                </a:solidFill>
              </a:rPr>
              <a:t>Sponser</a:t>
            </a:r>
            <a:r>
              <a:rPr lang="en-US" b="1" dirty="0" smtClean="0">
                <a:solidFill>
                  <a:srgbClr val="7030A0"/>
                </a:solidFill>
              </a:rPr>
              <a:t>?</a:t>
            </a:r>
          </a:p>
          <a:p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Ensure easy availability &amp; accessibility </a:t>
            </a:r>
          </a:p>
          <a:p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dirty="0" smtClean="0">
                <a:solidFill>
                  <a:srgbClr val="7030A0"/>
                </a:solidFill>
              </a:rPr>
              <a:t>Conflict of </a:t>
            </a:r>
            <a:r>
              <a:rPr lang="en-US" b="1" dirty="0" smtClean="0">
                <a:solidFill>
                  <a:srgbClr val="7030A0"/>
                </a:solidFill>
              </a:rPr>
              <a:t>interest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Interacting with media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873752"/>
          </a:xfrm>
        </p:spPr>
        <p:txBody>
          <a:bodyPr/>
          <a:lstStyle/>
          <a:p>
            <a:r>
              <a:rPr lang="en-US" dirty="0" smtClean="0"/>
              <a:t> Avoid dissemination till published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No false hopes or expectations or unnecessarily scare raise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763000" cy="1143000"/>
          </a:xfrm>
        </p:spPr>
        <p:txBody>
          <a:bodyPr>
            <a:normAutofit fontScale="90000"/>
          </a:bodyPr>
          <a:lstStyle/>
          <a:p>
            <a:r>
              <a:rPr lang="en-US" sz="3100" b="1" dirty="0" smtClean="0">
                <a:solidFill>
                  <a:srgbClr val="C00000"/>
                </a:solidFill>
              </a:rPr>
              <a:t>Rights and Responsibilities of Peer Reviewers/Referees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534400" cy="5407152"/>
          </a:xfrm>
        </p:spPr>
        <p:txBody>
          <a:bodyPr>
            <a:normAutofit/>
          </a:bodyPr>
          <a:lstStyle/>
          <a:p>
            <a:r>
              <a:rPr lang="en-US" dirty="0" smtClean="0"/>
              <a:t>Encouraged to improve and advance research </a:t>
            </a:r>
          </a:p>
          <a:p>
            <a:endParaRPr lang="en-US" dirty="0" smtClean="0"/>
          </a:p>
          <a:p>
            <a:r>
              <a:rPr lang="en-US" dirty="0" smtClean="0"/>
              <a:t>Peer reviewer in expertise field</a:t>
            </a:r>
          </a:p>
          <a:p>
            <a:endParaRPr lang="en-US" dirty="0" smtClean="0"/>
          </a:p>
          <a:p>
            <a:r>
              <a:rPr lang="en-US" dirty="0" smtClean="0"/>
              <a:t>Undertaking objectively, impartially and constructively</a:t>
            </a:r>
          </a:p>
          <a:p>
            <a:endParaRPr lang="en-US" dirty="0" smtClean="0"/>
          </a:p>
          <a:p>
            <a:r>
              <a:rPr lang="en-US" dirty="0" smtClean="0"/>
              <a:t>Actual or potential conflicts of personal or professional interest</a:t>
            </a:r>
          </a:p>
          <a:p>
            <a:endParaRPr lang="en-US" dirty="0" smtClean="0"/>
          </a:p>
          <a:p>
            <a:r>
              <a:rPr lang="en-US" dirty="0" smtClean="0"/>
              <a:t>Malpractices in research or violation of ethics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Publication in scientific journal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458200" cy="4873752"/>
          </a:xfrm>
        </p:spPr>
        <p:txBody>
          <a:bodyPr/>
          <a:lstStyle/>
          <a:p>
            <a:r>
              <a:rPr lang="en-US" dirty="0" smtClean="0"/>
              <a:t>Clear consent for publication from participants</a:t>
            </a:r>
          </a:p>
          <a:p>
            <a:endParaRPr lang="en-US" dirty="0" smtClean="0"/>
          </a:p>
          <a:p>
            <a:r>
              <a:rPr lang="en-US" dirty="0" smtClean="0"/>
              <a:t>Confidentiality</a:t>
            </a:r>
          </a:p>
          <a:p>
            <a:endParaRPr lang="en-US" dirty="0" smtClean="0"/>
          </a:p>
          <a:p>
            <a:r>
              <a:rPr lang="en-US" dirty="0" smtClean="0"/>
              <a:t>Authorship - International Committee of Medical Journal Editors (ICJME) </a:t>
            </a:r>
          </a:p>
          <a:p>
            <a:endParaRPr lang="en-US" dirty="0" smtClean="0"/>
          </a:p>
          <a:p>
            <a:r>
              <a:rPr lang="en-US" dirty="0" smtClean="0"/>
              <a:t>Consolidated standards of reporting trials (CONSORT) guidelines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/>
              <a:t>Rights &amp; Responsibilities of Editors &amp; Publishers</a:t>
            </a:r>
            <a:r>
              <a:rPr lang="en-US" sz="2800" dirty="0" smtClean="0"/>
              <a:t/>
            </a:r>
            <a:br>
              <a:rPr lang="en-US" sz="2800" dirty="0" smtClean="0"/>
            </a:b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05800" cy="4873752"/>
          </a:xfrm>
        </p:spPr>
        <p:txBody>
          <a:bodyPr/>
          <a:lstStyle/>
          <a:p>
            <a:r>
              <a:rPr lang="en-US" dirty="0" smtClean="0"/>
              <a:t>Ensure that such material is, duly reviewed by referees</a:t>
            </a:r>
          </a:p>
          <a:p>
            <a:endParaRPr lang="en-US" dirty="0" smtClean="0"/>
          </a:p>
          <a:p>
            <a:r>
              <a:rPr lang="en-US" dirty="0" smtClean="0"/>
              <a:t>As journalists &amp; as researcher </a:t>
            </a:r>
          </a:p>
          <a:p>
            <a:endParaRPr lang="en-US" dirty="0" smtClean="0"/>
          </a:p>
          <a:p>
            <a:r>
              <a:rPr lang="en-US" dirty="0" smtClean="0"/>
              <a:t>Fabricated, falsified or plagiarized information - not be entertained</a:t>
            </a:r>
          </a:p>
          <a:p>
            <a:endParaRPr lang="en-US" dirty="0" smtClean="0"/>
          </a:p>
          <a:p>
            <a:r>
              <a:rPr lang="en-US" dirty="0" smtClean="0"/>
              <a:t>After  publication - doubt is raised about its ethical status or ethical conduct of the study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Misconduct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9154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Rights and Responsibilities of Funders and Sponsors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305800" cy="4873752"/>
          </a:xfrm>
        </p:spPr>
        <p:txBody>
          <a:bodyPr/>
          <a:lstStyle/>
          <a:p>
            <a:r>
              <a:rPr lang="en-US" dirty="0" smtClean="0"/>
              <a:t>Right to expect  progress of work &amp; final report</a:t>
            </a:r>
          </a:p>
          <a:p>
            <a:endParaRPr lang="en-US" dirty="0" smtClean="0"/>
          </a:p>
          <a:p>
            <a:r>
              <a:rPr lang="en-US" dirty="0" smtClean="0"/>
              <a:t>Right to get a copy of ethical guidelines for research</a:t>
            </a:r>
          </a:p>
          <a:p>
            <a:endParaRPr lang="en-US" dirty="0" smtClean="0"/>
          </a:p>
          <a:p>
            <a:r>
              <a:rPr lang="en-US" dirty="0" smtClean="0"/>
              <a:t>Respect ethical guidelines for research &amp; should not expect researchers and institutions to undertake research or conduct it in any way contrary to ethical guidelines.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Challenges  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077200" cy="4873752"/>
          </a:xfrm>
        </p:spPr>
        <p:txBody>
          <a:bodyPr/>
          <a:lstStyle/>
          <a:p>
            <a:r>
              <a:rPr lang="en-US" dirty="0" smtClean="0"/>
              <a:t>Use of placebo or standard? </a:t>
            </a:r>
          </a:p>
          <a:p>
            <a:endParaRPr lang="en-US" dirty="0" smtClean="0"/>
          </a:p>
          <a:p>
            <a:r>
              <a:rPr lang="en-US" dirty="0" smtClean="0"/>
              <a:t>Paying researcher: Motivation Or Inducement?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Training of  IEC members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9906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References:</a:t>
            </a:r>
            <a:br>
              <a:rPr lang="en-US" b="1" dirty="0" smtClean="0">
                <a:solidFill>
                  <a:srgbClr val="C00000"/>
                </a:solidFill>
              </a:rPr>
            </a:b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533400"/>
            <a:ext cx="8839200" cy="6172200"/>
          </a:xfrm>
        </p:spPr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World medical association. Medical ethics manual. 2</a:t>
            </a:r>
            <a:r>
              <a:rPr lang="en-US" baseline="30000" dirty="0" smtClean="0"/>
              <a:t>nd</a:t>
            </a:r>
            <a:r>
              <a:rPr lang="en-US" dirty="0" smtClean="0"/>
              <a:t> Ed.  UK: The World Medical Association Inc; 2009.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World Medical Association. Declaration of Helsinki: 2008. Seoul: </a:t>
            </a:r>
            <a:r>
              <a:rPr lang="en-US" dirty="0" err="1" smtClean="0"/>
              <a:t>TheWorld</a:t>
            </a:r>
            <a:r>
              <a:rPr lang="en-US" dirty="0" smtClean="0"/>
              <a:t> Medical Association Inc; 2008.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ICMR. Ethical guidelines For Biomedical research On Human participants. New Delhi: ICMR; 2006. </a:t>
            </a:r>
          </a:p>
          <a:p>
            <a:pPr lvl="0"/>
            <a:endParaRPr lang="en-US" dirty="0" smtClean="0"/>
          </a:p>
          <a:p>
            <a:pPr lvl="0"/>
            <a:r>
              <a:rPr lang="en-US" dirty="0" smtClean="0"/>
              <a:t>WHO. Operational Guidelines for Ethics Committees That Review Biomedical Research. Geneva: World health organization; 2000.</a:t>
            </a:r>
          </a:p>
          <a:p>
            <a:pPr lvl="0">
              <a:buNone/>
            </a:pPr>
            <a:r>
              <a:rPr lang="en-US" dirty="0" smtClean="0"/>
              <a:t> </a:t>
            </a:r>
          </a:p>
          <a:p>
            <a:pPr lvl="0"/>
            <a:r>
              <a:rPr lang="en-US" dirty="0" smtClean="0"/>
              <a:t>Amnesty International. Ethical codes &amp; declarations relevant to the health professions.  4</a:t>
            </a:r>
            <a:r>
              <a:rPr lang="en-US" baseline="30000" dirty="0" smtClean="0"/>
              <a:t>th</a:t>
            </a:r>
            <a:r>
              <a:rPr lang="en-US" dirty="0" smtClean="0"/>
              <a:t> Ed. London: Amnesty international; 2000.</a:t>
            </a:r>
          </a:p>
          <a:p>
            <a:pPr lvl="0">
              <a:buNone/>
            </a:pPr>
            <a:endParaRPr lang="en-US" dirty="0" smtClean="0"/>
          </a:p>
          <a:p>
            <a:pPr lvl="0"/>
            <a:r>
              <a:rPr lang="en-US" dirty="0" smtClean="0"/>
              <a:t>CM Francis. Medical Ethics. 2</a:t>
            </a:r>
            <a:r>
              <a:rPr lang="en-US" baseline="30000" dirty="0" smtClean="0"/>
              <a:t>nd</a:t>
            </a:r>
            <a:r>
              <a:rPr lang="en-US" dirty="0" smtClean="0"/>
              <a:t> </a:t>
            </a:r>
            <a:r>
              <a:rPr lang="en-US" dirty="0" err="1" smtClean="0"/>
              <a:t>ed</a:t>
            </a:r>
            <a:r>
              <a:rPr lang="en-US" dirty="0" smtClean="0"/>
              <a:t> . New Delhi: </a:t>
            </a:r>
            <a:r>
              <a:rPr lang="en-US" dirty="0" err="1" smtClean="0"/>
              <a:t>Jaypee</a:t>
            </a:r>
            <a:r>
              <a:rPr lang="en-US" dirty="0" smtClean="0"/>
              <a:t> brothers, 2004.</a:t>
            </a:r>
          </a:p>
          <a:p>
            <a:pPr lvl="0"/>
            <a:endParaRPr lang="en-US" dirty="0" smtClean="0"/>
          </a:p>
          <a:p>
            <a:pPr lvl="0"/>
            <a:r>
              <a:rPr lang="en-US" dirty="0" err="1" smtClean="0"/>
              <a:t>Ravindran</a:t>
            </a:r>
            <a:r>
              <a:rPr lang="en-US" dirty="0" smtClean="0"/>
              <a:t> GD. Medical ethics education in India. Indian journal of medical ethics 2008 Jan-Mar;5(1):18-26.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History</a:t>
            </a:r>
            <a:r>
              <a:rPr lang="en-US" dirty="0" smtClean="0">
                <a:solidFill>
                  <a:srgbClr val="C00000"/>
                </a:solidFill>
              </a:rPr>
              <a:t/>
            </a:r>
            <a:br>
              <a:rPr lang="en-US" dirty="0" smtClean="0">
                <a:solidFill>
                  <a:srgbClr val="C00000"/>
                </a:solidFill>
              </a:rPr>
            </a:b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685800"/>
            <a:ext cx="8915400" cy="6019800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 smtClean="0">
                <a:solidFill>
                  <a:srgbClr val="7030A0"/>
                </a:solidFill>
              </a:rPr>
              <a:t>1947 - Nuremberg Code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1947 - World Medical Association established 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1948 -Universal Declaration of Human Rights (General Assembly UN)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1954 –Principles for  Research and Experimentation (WMA)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1966 -International Covenant on Civil and Political Rights 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1964 - </a:t>
            </a:r>
            <a:r>
              <a:rPr lang="en-US" sz="2000" b="1" dirty="0" smtClean="0">
                <a:solidFill>
                  <a:srgbClr val="7030A0"/>
                </a:solidFill>
              </a:rPr>
              <a:t>Declaration of Helsinki </a:t>
            </a:r>
            <a:r>
              <a:rPr lang="en-US" sz="2000" dirty="0" smtClean="0">
                <a:solidFill>
                  <a:srgbClr val="7030A0"/>
                </a:solidFill>
              </a:rPr>
              <a:t> </a:t>
            </a:r>
            <a:r>
              <a:rPr lang="en-US" sz="2000" i="1" dirty="0" smtClean="0">
                <a:solidFill>
                  <a:srgbClr val="7030A0"/>
                </a:solidFill>
              </a:rPr>
              <a:t>(</a:t>
            </a:r>
            <a:r>
              <a:rPr lang="en-US" sz="2000" dirty="0" smtClean="0">
                <a:solidFill>
                  <a:srgbClr val="7030A0"/>
                </a:solidFill>
              </a:rPr>
              <a:t>1975, 1983, 1989, 1996, 2000, 2008)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1980 - Policy Statement on Ethical Considerations involved in Research on Human Subjects ( ICMR) 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1982 - International Guidelines for Biomedical Research involving Human Subjects (WHO &amp; CIOMS )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1991 - International Guidelines for Ethical Review in Epidemiological studies (CIOMS)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1993 - </a:t>
            </a:r>
            <a:r>
              <a:rPr lang="en-US" sz="2000" i="1" dirty="0" smtClean="0">
                <a:solidFill>
                  <a:srgbClr val="7030A0"/>
                </a:solidFill>
              </a:rPr>
              <a:t>International Ethical Guidelines for Biomedical Research Involving Human Subjects </a:t>
            </a:r>
            <a:r>
              <a:rPr lang="en-US" sz="2000" b="1" i="1" dirty="0" smtClean="0">
                <a:solidFill>
                  <a:srgbClr val="7030A0"/>
                </a:solidFill>
              </a:rPr>
              <a:t>(</a:t>
            </a:r>
            <a:r>
              <a:rPr lang="en-US" sz="2000" dirty="0" smtClean="0">
                <a:solidFill>
                  <a:srgbClr val="7030A0"/>
                </a:solidFill>
              </a:rPr>
              <a:t>revised 2002) (CIOMS)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2000 - 'Ethical guidelines for Biomedical Research on Human Subjects (ICMR)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2003 - The International Declaration on Human Gene Data (UNESCO)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2005 -Universal Declaration on Bioethics and Human Rights (UNESCO)</a:t>
            </a:r>
          </a:p>
          <a:p>
            <a:r>
              <a:rPr lang="en-US" sz="2000" dirty="0" smtClean="0">
                <a:solidFill>
                  <a:srgbClr val="7030A0"/>
                </a:solidFill>
              </a:rPr>
              <a:t>In 2006, ICMR published  “Ethical guidelines for biomedical research on human participants”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>
          <a:xfrm>
            <a:off x="2819400" y="1295400"/>
            <a:ext cx="3124200" cy="32766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/>
          </a:p>
        </p:txBody>
      </p:sp>
      <p:sp>
        <p:nvSpPr>
          <p:cNvPr id="6" name="Oval 5"/>
          <p:cNvSpPr/>
          <p:nvPr/>
        </p:nvSpPr>
        <p:spPr>
          <a:xfrm>
            <a:off x="3810000" y="2971800"/>
            <a:ext cx="3124200" cy="3200400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9900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1981200" y="2971800"/>
            <a:ext cx="3048000" cy="3200400"/>
          </a:xfrm>
          <a:prstGeom prst="ellipse">
            <a:avLst/>
          </a:prstGeom>
          <a:noFill/>
          <a:ln w="57150"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5181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Human Rights &amp; Health </a:t>
            </a:r>
            <a:r>
              <a:rPr lang="en-US" sz="2800" dirty="0" smtClean="0">
                <a:solidFill>
                  <a:srgbClr val="7030A0"/>
                </a:solidFill>
              </a:rPr>
              <a:t/>
            </a:r>
            <a:br>
              <a:rPr lang="en-US" sz="2800" dirty="0" smtClean="0">
                <a:solidFill>
                  <a:srgbClr val="7030A0"/>
                </a:solidFill>
              </a:rPr>
            </a:br>
            <a:endParaRPr lang="en-US" sz="2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7467600" cy="655638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Ethics in medical practice &amp; research</a:t>
            </a:r>
            <a:endParaRPr lang="en-US" sz="2800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143000"/>
            <a:ext cx="8610600" cy="5410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7030A0"/>
                </a:solidFill>
              </a:rPr>
              <a:t>Basic  principles </a:t>
            </a:r>
            <a:endParaRPr lang="en-US" b="1" i="1" dirty="0" smtClean="0">
              <a:solidFill>
                <a:srgbClr val="7030A0"/>
              </a:solidFill>
            </a:endParaRPr>
          </a:p>
          <a:p>
            <a:endParaRPr lang="en-US" b="1" i="1" dirty="0" smtClean="0">
              <a:solidFill>
                <a:srgbClr val="7030A0"/>
              </a:solidFill>
            </a:endParaRPr>
          </a:p>
          <a:p>
            <a:r>
              <a:rPr lang="en-US" b="1" i="1" dirty="0" smtClean="0">
                <a:solidFill>
                  <a:srgbClr val="7030A0"/>
                </a:solidFill>
              </a:rPr>
              <a:t>Non-</a:t>
            </a:r>
            <a:r>
              <a:rPr lang="en-US" b="1" i="1" dirty="0" err="1" smtClean="0">
                <a:solidFill>
                  <a:srgbClr val="7030A0"/>
                </a:solidFill>
              </a:rPr>
              <a:t>maleficence</a:t>
            </a:r>
            <a:endParaRPr lang="en-US" b="1" i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i="1" dirty="0" smtClean="0">
                <a:solidFill>
                  <a:srgbClr val="7030A0"/>
                </a:solidFill>
              </a:rPr>
              <a:t> Beneficence</a:t>
            </a:r>
          </a:p>
          <a:p>
            <a:pPr>
              <a:buNone/>
            </a:pPr>
            <a:endParaRPr lang="en-US" b="1" dirty="0" smtClean="0">
              <a:solidFill>
                <a:srgbClr val="7030A0"/>
              </a:solidFill>
            </a:endParaRPr>
          </a:p>
          <a:p>
            <a:r>
              <a:rPr lang="en-US" b="1" i="1" dirty="0" smtClean="0">
                <a:solidFill>
                  <a:srgbClr val="7030A0"/>
                </a:solidFill>
              </a:rPr>
              <a:t>Autonomy</a:t>
            </a:r>
          </a:p>
          <a:p>
            <a:pPr>
              <a:buNone/>
            </a:pPr>
            <a:endParaRPr lang="en-US" b="1" i="1" dirty="0" smtClean="0">
              <a:solidFill>
                <a:srgbClr val="7030A0"/>
              </a:solidFill>
            </a:endParaRPr>
          </a:p>
          <a:p>
            <a:r>
              <a:rPr lang="en-US" b="1" i="1" dirty="0" smtClean="0">
                <a:solidFill>
                  <a:srgbClr val="7030A0"/>
                </a:solidFill>
              </a:rPr>
              <a:t>Justice</a:t>
            </a:r>
          </a:p>
          <a:p>
            <a:endParaRPr lang="en-US" b="1" i="1" dirty="0" smtClean="0">
              <a:solidFill>
                <a:srgbClr val="7030A0"/>
              </a:solidFill>
            </a:endParaRPr>
          </a:p>
          <a:p>
            <a:r>
              <a:rPr lang="en-US" b="1" dirty="0" smtClean="0"/>
              <a:t>Declaration of Geneva </a:t>
            </a:r>
            <a:r>
              <a:rPr lang="en-US" dirty="0" smtClean="0"/>
              <a:t>- “</a:t>
            </a:r>
            <a:r>
              <a:rPr lang="en-US" dirty="0" smtClean="0">
                <a:solidFill>
                  <a:srgbClr val="7030A0"/>
                </a:solidFill>
              </a:rPr>
              <a:t>The health of my patient will be my first consideration</a:t>
            </a:r>
            <a:r>
              <a:rPr lang="en-US" dirty="0" smtClean="0"/>
              <a:t>” </a:t>
            </a:r>
          </a:p>
          <a:p>
            <a:r>
              <a:rPr lang="en-US" b="1" dirty="0" smtClean="0"/>
              <a:t>International Code of Medical Ethics </a:t>
            </a:r>
            <a:r>
              <a:rPr lang="en-US" dirty="0" smtClean="0"/>
              <a:t>- “</a:t>
            </a:r>
            <a:r>
              <a:rPr lang="en-US" dirty="0" smtClean="0">
                <a:solidFill>
                  <a:srgbClr val="7030A0"/>
                </a:solidFill>
              </a:rPr>
              <a:t>A physician shall act in the patient's best interest when providing medical care</a:t>
            </a:r>
            <a:r>
              <a:rPr lang="en-US" dirty="0" smtClean="0"/>
              <a:t>.”</a:t>
            </a:r>
          </a:p>
          <a:p>
            <a:endParaRPr lang="en-US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162"/>
            <a:ext cx="7696200" cy="731838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    </a:t>
            </a:r>
            <a:r>
              <a:rPr lang="en-US" sz="2800" b="1" dirty="0" smtClean="0">
                <a:solidFill>
                  <a:srgbClr val="C00000"/>
                </a:solidFill>
              </a:rPr>
              <a:t>Declaration of Helsinki, 2008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838200"/>
            <a:ext cx="8915400" cy="6019800"/>
          </a:xfrm>
        </p:spPr>
        <p:txBody>
          <a:bodyPr>
            <a:noAutofit/>
          </a:bodyPr>
          <a:lstStyle/>
          <a:p>
            <a:r>
              <a:rPr lang="en-US" sz="1750" i="1" dirty="0" smtClean="0">
                <a:solidFill>
                  <a:srgbClr val="7030A0"/>
                </a:solidFill>
              </a:rPr>
              <a:t>3)6</a:t>
            </a:r>
            <a:r>
              <a:rPr lang="en-US" sz="1750" b="1" i="1" dirty="0" smtClean="0">
                <a:solidFill>
                  <a:srgbClr val="7030A0"/>
                </a:solidFill>
              </a:rPr>
              <a:t>) …duty to safe guard participants….well being of research subject…..</a:t>
            </a:r>
          </a:p>
          <a:p>
            <a:r>
              <a:rPr lang="en-US" sz="1750" b="1" i="1" dirty="0" smtClean="0">
                <a:solidFill>
                  <a:srgbClr val="7030A0"/>
                </a:solidFill>
              </a:rPr>
              <a:t>7)21)…..primary purpose…improve present knowledge…..outweighs risk</a:t>
            </a:r>
          </a:p>
          <a:p>
            <a:r>
              <a:rPr lang="en-US" sz="1750" b="1" i="1" dirty="0" smtClean="0">
                <a:solidFill>
                  <a:srgbClr val="7030A0"/>
                </a:solidFill>
              </a:rPr>
              <a:t>10) …consider.. National &amp; international norms…….</a:t>
            </a:r>
          </a:p>
          <a:p>
            <a:r>
              <a:rPr lang="en-US" sz="1750" b="1" i="1" dirty="0" smtClean="0">
                <a:solidFill>
                  <a:srgbClr val="7030A0"/>
                </a:solidFill>
              </a:rPr>
              <a:t>14) ….Protocol…..ethical issues…..</a:t>
            </a:r>
          </a:p>
          <a:p>
            <a:r>
              <a:rPr lang="en-US" sz="1750" b="1" i="1" dirty="0" smtClean="0">
                <a:solidFill>
                  <a:srgbClr val="7030A0"/>
                </a:solidFill>
              </a:rPr>
              <a:t>16) …by  scientifically trained &amp; qualified……………</a:t>
            </a:r>
          </a:p>
          <a:p>
            <a:r>
              <a:rPr lang="en-US" sz="1750" b="1" i="1" dirty="0" smtClean="0">
                <a:solidFill>
                  <a:srgbClr val="7030A0"/>
                </a:solidFill>
              </a:rPr>
              <a:t>17)…..vulnerable &amp; disadvantages…………fulfill their health needs…..</a:t>
            </a:r>
          </a:p>
          <a:p>
            <a:r>
              <a:rPr lang="en-US" sz="1750" b="1" i="1" dirty="0" smtClean="0">
                <a:solidFill>
                  <a:srgbClr val="7030A0"/>
                </a:solidFill>
              </a:rPr>
              <a:t>19)…..trials must registered…..public database……………</a:t>
            </a:r>
          </a:p>
          <a:p>
            <a:r>
              <a:rPr lang="en-US" sz="1750" b="1" i="1" dirty="0" smtClean="0">
                <a:solidFill>
                  <a:srgbClr val="7030A0"/>
                </a:solidFill>
              </a:rPr>
              <a:t>22) …..participation …..voluntary……..</a:t>
            </a:r>
          </a:p>
          <a:p>
            <a:r>
              <a:rPr lang="en-US" sz="1750" b="1" i="1" dirty="0" smtClean="0">
                <a:solidFill>
                  <a:srgbClr val="7030A0"/>
                </a:solidFill>
              </a:rPr>
              <a:t>25)…..human material &amp; data……consent for collection, analysis, storage, reuse …if not possible…..from research ethics committee….</a:t>
            </a:r>
          </a:p>
          <a:p>
            <a:r>
              <a:rPr lang="en-US" sz="1750" b="1" i="1" dirty="0" smtClean="0">
                <a:solidFill>
                  <a:srgbClr val="7030A0"/>
                </a:solidFill>
              </a:rPr>
              <a:t>28 ) ….incompetent research subject…….consent from legal authority….</a:t>
            </a:r>
          </a:p>
          <a:p>
            <a:r>
              <a:rPr lang="en-US" sz="1750" b="1" i="1" dirty="0" smtClean="0">
                <a:solidFill>
                  <a:srgbClr val="7030A0"/>
                </a:solidFill>
              </a:rPr>
              <a:t>30 )…Authors, publishers &amp; publisher……results available  publicly……</a:t>
            </a:r>
          </a:p>
          <a:p>
            <a:r>
              <a:rPr lang="en-US" sz="1750" b="1" i="1" dirty="0" smtClean="0">
                <a:solidFill>
                  <a:srgbClr val="7030A0"/>
                </a:solidFill>
              </a:rPr>
              <a:t>31) …….medical practice &amp; research ….combined…if justified.</a:t>
            </a:r>
          </a:p>
          <a:p>
            <a:r>
              <a:rPr lang="en-US" sz="1750" b="1" i="1" dirty="0" smtClean="0">
                <a:solidFill>
                  <a:srgbClr val="7030A0"/>
                </a:solidFill>
              </a:rPr>
              <a:t>32) …new intervention..against best current  proven intervention …except in ….no treatment…..or  compelling &amp; sound methodological reason ..not subjected to any risk………</a:t>
            </a:r>
          </a:p>
          <a:p>
            <a:r>
              <a:rPr lang="en-US" sz="1750" b="1" i="1" dirty="0" smtClean="0">
                <a:solidFill>
                  <a:srgbClr val="7030A0"/>
                </a:solidFill>
              </a:rPr>
              <a:t>33) …if beneficial….then post intervention access………….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0"/>
            <a:ext cx="8686800" cy="1143000"/>
          </a:xfrm>
        </p:spPr>
        <p:txBody>
          <a:bodyPr>
            <a:normAutofit/>
          </a:bodyPr>
          <a:lstStyle/>
          <a:p>
            <a:r>
              <a:rPr lang="en-US" sz="31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Rights and Responsibilities of Researchers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990600"/>
            <a:ext cx="8534400" cy="5638800"/>
          </a:xfrm>
        </p:spPr>
        <p:txBody>
          <a:bodyPr>
            <a:normAutofit fontScale="85000" lnSpcReduction="20000"/>
          </a:bodyPr>
          <a:lstStyle/>
          <a:p>
            <a:r>
              <a:rPr lang="en-US" b="1" dirty="0" smtClean="0">
                <a:solidFill>
                  <a:srgbClr val="002060"/>
                </a:solidFill>
              </a:rPr>
              <a:t>Qualification and competent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Research should improve of knowledge on the subject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No secret research – bring to public domain  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Should follow ethical guidelines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honesty and transparency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Respect, Protection &amp; Promotion of rights of participants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Unethical study, then can quit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Right to publication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r>
              <a:rPr lang="en-US" b="1" dirty="0" smtClean="0">
                <a:solidFill>
                  <a:srgbClr val="002060"/>
                </a:solidFill>
              </a:rPr>
              <a:t>Peer review </a:t>
            </a:r>
          </a:p>
          <a:p>
            <a:endParaRPr lang="en-US" b="1" dirty="0" smtClean="0">
              <a:solidFill>
                <a:srgbClr val="002060"/>
              </a:solidFill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-76200"/>
            <a:ext cx="8991600" cy="792162"/>
          </a:xfrm>
        </p:spPr>
        <p:txBody>
          <a:bodyPr>
            <a:normAutofit fontScale="90000"/>
          </a:bodyPr>
          <a:lstStyle/>
          <a:p>
            <a:r>
              <a:rPr lang="en-US" sz="2800" b="1" dirty="0" smtClean="0">
                <a:solidFill>
                  <a:srgbClr val="7030A0"/>
                </a:solidFill>
              </a:rPr>
              <a:t>Rights and Responsibilities of Institutions</a:t>
            </a:r>
            <a:r>
              <a:rPr lang="en-US" sz="2800" b="1" dirty="0" smtClean="0"/>
              <a:t>	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450848"/>
            <a:ext cx="7467600" cy="5407152"/>
          </a:xfrm>
        </p:spPr>
        <p:txBody>
          <a:bodyPr/>
          <a:lstStyle/>
          <a:p>
            <a:r>
              <a:rPr lang="en-US" dirty="0" smtClean="0"/>
              <a:t>Respect autonomy of researchers </a:t>
            </a:r>
          </a:p>
          <a:p>
            <a:endParaRPr lang="en-US" dirty="0" smtClean="0"/>
          </a:p>
          <a:p>
            <a:r>
              <a:rPr lang="en-US" dirty="0" smtClean="0"/>
              <a:t>Support ethical guidelines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Should have Institutional Ethical committee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Observance of ethical guidelines for research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1130</TotalTime>
  <Words>2304</Words>
  <Application>Microsoft Office PowerPoint</Application>
  <PresentationFormat>On-screen Show (4:3)</PresentationFormat>
  <Paragraphs>481</Paragraphs>
  <Slides>41</Slides>
  <Notes>41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41</vt:i4>
      </vt:variant>
    </vt:vector>
  </HeadingPairs>
  <TitlesOfParts>
    <vt:vector size="42" baseType="lpstr">
      <vt:lpstr>Oriel</vt:lpstr>
      <vt:lpstr>Slide 1</vt:lpstr>
      <vt:lpstr>Framework </vt:lpstr>
      <vt:lpstr>Introduction</vt:lpstr>
      <vt:lpstr>History </vt:lpstr>
      <vt:lpstr>Slide 5</vt:lpstr>
      <vt:lpstr>Ethics in medical practice &amp; research</vt:lpstr>
      <vt:lpstr>    Declaration of Helsinki, 2008 </vt:lpstr>
      <vt:lpstr>Rights and Responsibilities of Researchers  </vt:lpstr>
      <vt:lpstr>Rights and Responsibilities of Institutions </vt:lpstr>
      <vt:lpstr>Institutional Ethics Committee (IEC)</vt:lpstr>
      <vt:lpstr>Composition of IEC </vt:lpstr>
      <vt:lpstr>Application Procedures &amp; Documents</vt:lpstr>
      <vt:lpstr>Review procedures:</vt:lpstr>
      <vt:lpstr>Selection of as research participants </vt:lpstr>
      <vt:lpstr>Rights of participants  Informed Consent   </vt:lpstr>
      <vt:lpstr>Slide 16</vt:lpstr>
      <vt:lpstr>Slide 17</vt:lpstr>
      <vt:lpstr> Obligations of investigators regarding informed consent :  </vt:lpstr>
      <vt:lpstr>Relationship among researchers </vt:lpstr>
      <vt:lpstr> </vt:lpstr>
      <vt:lpstr>Ethical issues in epidemiological studies </vt:lpstr>
      <vt:lpstr>Ethical principles for drug trial </vt:lpstr>
      <vt:lpstr>Drug trial …….</vt:lpstr>
      <vt:lpstr>Drug trial………….</vt:lpstr>
      <vt:lpstr>Slide 25</vt:lpstr>
      <vt:lpstr>Vaccine trials  </vt:lpstr>
      <vt:lpstr>Clinical trials with surgical procedures / medical devices </vt:lpstr>
      <vt:lpstr>Diagnostic agents - use of radio- active materials and X-rays </vt:lpstr>
      <vt:lpstr>Clinical evaluation of traditional ayurveda, siddha, unani (asu) remedies &amp; medicinal plants</vt:lpstr>
      <vt:lpstr>Ethical issue organ transplantation research </vt:lpstr>
      <vt:lpstr>Reporting of results of research </vt:lpstr>
      <vt:lpstr>Interacting with media</vt:lpstr>
      <vt:lpstr>Rights and Responsibilities of Peer Reviewers/Referees </vt:lpstr>
      <vt:lpstr>Publication in scientific journal </vt:lpstr>
      <vt:lpstr>Rights &amp; Responsibilities of Editors &amp; Publishers </vt:lpstr>
      <vt:lpstr>Rights and Responsibilities of Funders and Sponsors </vt:lpstr>
      <vt:lpstr>Challenges  </vt:lpstr>
      <vt:lpstr>References: </vt:lpstr>
      <vt:lpstr>Slide 39</vt:lpstr>
      <vt:lpstr>Slide 40</vt:lpstr>
      <vt:lpstr>Slide 41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/>
  <cp:lastModifiedBy>a</cp:lastModifiedBy>
  <cp:revision>136</cp:revision>
  <dcterms:created xsi:type="dcterms:W3CDTF">2006-08-16T00:00:00Z</dcterms:created>
  <dcterms:modified xsi:type="dcterms:W3CDTF">2009-09-10T07:53:50Z</dcterms:modified>
</cp:coreProperties>
</file>